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67" r:id="rId4"/>
    <p:sldId id="268" r:id="rId5"/>
    <p:sldId id="269" r:id="rId6"/>
    <p:sldId id="270" r:id="rId7"/>
    <p:sldId id="271" r:id="rId8"/>
    <p:sldId id="272"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835FD-5353-4C9D-BF13-88E1702EEFF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CE8A-30F5-43B9-8ED3-3B32C589DFF7}" type="slidenum">
              <a:rPr lang="en-US" smtClean="0"/>
              <a:t>‹#›</a:t>
            </a:fld>
            <a:endParaRPr lang="en-US"/>
          </a:p>
        </p:txBody>
      </p:sp>
    </p:spTree>
    <p:extLst>
      <p:ext uri="{BB962C8B-B14F-4D97-AF65-F5344CB8AC3E}">
        <p14:creationId xmlns:p14="http://schemas.microsoft.com/office/powerpoint/2010/main" val="269248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360C26-574E-41C3-8017-48A8D3E1AC13}" type="datetime1">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150499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FD637-27EC-4A5C-860D-9AF2B3794235}" type="datetime1">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75844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5437C6-38BF-4730-BD1E-175FBCFC7F66}" type="datetime1">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219913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27635F-3101-44AF-AC0B-58233812A649}" type="datetime1">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228433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C26CAC-8C1C-4665-BF5A-56F00B59B707}" type="datetime1">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176116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10165F-D5C9-4E6D-9B3B-E215B58E7F81}" type="datetime1">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266252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02F693-AFAD-4942-9C14-949A7CC93D8C}" type="datetime1">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320501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1429A4-A216-4719-B6BC-BB46BDD2E9E5}" type="datetime1">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166055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CF1BD-97EE-4CB2-8251-258C9D99DE33}" type="datetime1">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357533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D7E478-27FF-4A56-89F0-07329958D133}" type="datetime1">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281873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D0C0A3-9D8E-4E39-97E7-5804EBCAC562}" type="datetime1">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32D0A-BCB5-4319-90E1-6DCE22839C36}" type="slidenum">
              <a:rPr lang="en-US" smtClean="0"/>
              <a:t>‹#›</a:t>
            </a:fld>
            <a:endParaRPr lang="en-US"/>
          </a:p>
        </p:txBody>
      </p:sp>
    </p:spTree>
    <p:extLst>
      <p:ext uri="{BB962C8B-B14F-4D97-AF65-F5344CB8AC3E}">
        <p14:creationId xmlns:p14="http://schemas.microsoft.com/office/powerpoint/2010/main" val="3101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0AC90-0D64-4E41-AEDF-0039EC17E858}" type="datetime1">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32D0A-BCB5-4319-90E1-6DCE22839C36}" type="slidenum">
              <a:rPr lang="en-US" smtClean="0"/>
              <a:t>‹#›</a:t>
            </a:fld>
            <a:endParaRPr lang="en-US"/>
          </a:p>
        </p:txBody>
      </p:sp>
    </p:spTree>
    <p:extLst>
      <p:ext uri="{BB962C8B-B14F-4D97-AF65-F5344CB8AC3E}">
        <p14:creationId xmlns:p14="http://schemas.microsoft.com/office/powerpoint/2010/main" val="3585896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dirty="0" smtClean="0"/>
              <a:t>City of Santa Clara </a:t>
            </a:r>
            <a:br>
              <a:rPr lang="en-US" sz="5000" dirty="0" smtClean="0"/>
            </a:br>
            <a:r>
              <a:rPr lang="en-US" sz="5000" dirty="0" smtClean="0"/>
              <a:t>Park Fee Review</a:t>
            </a:r>
            <a:endParaRPr lang="en-US" sz="5000" dirty="0"/>
          </a:p>
        </p:txBody>
      </p:sp>
      <p:sp>
        <p:nvSpPr>
          <p:cNvPr id="3" name="Subtitle 2"/>
          <p:cNvSpPr>
            <a:spLocks noGrp="1"/>
          </p:cNvSpPr>
          <p:nvPr>
            <p:ph type="subTitle" idx="1"/>
          </p:nvPr>
        </p:nvSpPr>
        <p:spPr/>
        <p:txBody>
          <a:bodyPr/>
          <a:lstStyle/>
          <a:p>
            <a:r>
              <a:rPr lang="en-US" dirty="0" smtClean="0"/>
              <a:t>Presented by Development &amp; Financial Advisory</a:t>
            </a:r>
          </a:p>
          <a:p>
            <a:r>
              <a:rPr lang="en-US" dirty="0" smtClean="0"/>
              <a:t>January 12, 2016</a:t>
            </a:r>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1</a:t>
            </a:fld>
            <a:endParaRPr lang="en-US"/>
          </a:p>
        </p:txBody>
      </p:sp>
    </p:spTree>
    <p:extLst>
      <p:ext uri="{BB962C8B-B14F-4D97-AF65-F5344CB8AC3E}">
        <p14:creationId xmlns:p14="http://schemas.microsoft.com/office/powerpoint/2010/main" val="228177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and Analysis Available for Review  </a:t>
            </a:r>
            <a:endParaRPr lang="en-US" dirty="0"/>
          </a:p>
        </p:txBody>
      </p:sp>
      <p:sp>
        <p:nvSpPr>
          <p:cNvPr id="3" name="Content Placeholder 2"/>
          <p:cNvSpPr>
            <a:spLocks noGrp="1"/>
          </p:cNvSpPr>
          <p:nvPr>
            <p:ph idx="1"/>
          </p:nvPr>
        </p:nvSpPr>
        <p:spPr/>
        <p:txBody>
          <a:bodyPr/>
          <a:lstStyle/>
          <a:p>
            <a:r>
              <a:rPr lang="en-US" dirty="0"/>
              <a:t>Development &amp; Financial Advisory </a:t>
            </a:r>
            <a:endParaRPr lang="en-US" dirty="0" smtClean="0"/>
          </a:p>
          <a:p>
            <a:pPr lvl="1"/>
            <a:r>
              <a:rPr lang="en-US" dirty="0" smtClean="0"/>
              <a:t>Executive Summary and </a:t>
            </a:r>
            <a:r>
              <a:rPr lang="en-US" dirty="0"/>
              <a:t>Review of Park and Recreation Development Impact </a:t>
            </a:r>
            <a:r>
              <a:rPr lang="en-US" dirty="0" smtClean="0"/>
              <a:t>Fees Report</a:t>
            </a:r>
          </a:p>
          <a:p>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10</a:t>
            </a:fld>
            <a:endParaRPr lang="en-US"/>
          </a:p>
        </p:txBody>
      </p:sp>
    </p:spTree>
    <p:extLst>
      <p:ext uri="{BB962C8B-B14F-4D97-AF65-F5344CB8AC3E}">
        <p14:creationId xmlns:p14="http://schemas.microsoft.com/office/powerpoint/2010/main" val="405741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&amp; 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Development &amp; Financial Advisory (“DFA”) was retained by the Building Industry Association of the Bay Area (“BIA”) and the California Apartment Association, Tri County (“CAA”),to conduct an evaluation of the City of Santa Clara (“City”) Park and Recreation Facilities Development Impact Fees (“Park Fees”).</a:t>
            </a:r>
          </a:p>
          <a:p>
            <a:r>
              <a:rPr lang="en-US" dirty="0"/>
              <a:t>With more than 60 years of combined experience, the DFA team of advisors has successfully advised clients throughout California with preparation and advisory of nexus based studies and analyses.  Experience includes the preparation of public infrastructure financing plans, park and recreation facility nexus analysis and funding programs, large and small scale development impact fee credit and reimbursement agreements as well as providing litigation support and expert witness testimony on nexus related matters.</a:t>
            </a:r>
          </a:p>
          <a:p>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2</a:t>
            </a:fld>
            <a:endParaRPr lang="en-US"/>
          </a:p>
        </p:txBody>
      </p:sp>
    </p:spTree>
    <p:extLst>
      <p:ext uri="{BB962C8B-B14F-4D97-AF65-F5344CB8AC3E}">
        <p14:creationId xmlns:p14="http://schemas.microsoft.com/office/powerpoint/2010/main" val="267175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scope of work comprised of the review and evaluation of the City Park and Recreation Facilities Fees and relevant supporting documents. </a:t>
            </a:r>
            <a:endParaRPr lang="en-US" dirty="0" smtClean="0"/>
          </a:p>
          <a:p>
            <a:endParaRPr lang="en-US" dirty="0"/>
          </a:p>
          <a:p>
            <a:r>
              <a:rPr lang="en-US" dirty="0" smtClean="0"/>
              <a:t>Information Review</a:t>
            </a:r>
          </a:p>
          <a:p>
            <a:pPr lvl="1"/>
            <a:r>
              <a:rPr lang="en-US" dirty="0"/>
              <a:t>City Ordinance No. 1928, adding chapter 17.35 (Park and Recreational Land)</a:t>
            </a:r>
          </a:p>
          <a:p>
            <a:pPr lvl="1"/>
            <a:r>
              <a:rPr lang="en-US" dirty="0"/>
              <a:t>City General Plan, including Parks, Recreation, Open Space Goals and Policies</a:t>
            </a:r>
          </a:p>
          <a:p>
            <a:pPr lvl="1"/>
            <a:r>
              <a:rPr lang="en-US" dirty="0"/>
              <a:t>City Housing Element</a:t>
            </a:r>
          </a:p>
          <a:p>
            <a:pPr lvl="1"/>
            <a:r>
              <a:rPr lang="en-US" dirty="0"/>
              <a:t>City Park and Recreation Facilities Development Impact Fee Study, June 25, 2014</a:t>
            </a:r>
          </a:p>
          <a:p>
            <a:pPr lvl="1"/>
            <a:r>
              <a:rPr lang="en-US" dirty="0"/>
              <a:t>Appraisal Report, Prepared by Schmidt-Prescott Group, Inc., </a:t>
            </a:r>
            <a:r>
              <a:rPr lang="en-US" dirty="0" smtClean="0"/>
              <a:t>September 15, 2014 and August </a:t>
            </a:r>
            <a:r>
              <a:rPr lang="en-US" dirty="0"/>
              <a:t>20, 2015 (DOV)</a:t>
            </a:r>
          </a:p>
          <a:p>
            <a:pPr lvl="1"/>
            <a:r>
              <a:rPr lang="en-US" dirty="0"/>
              <a:t>Research of City land transactions</a:t>
            </a:r>
          </a:p>
          <a:p>
            <a:pPr lvl="1"/>
            <a:r>
              <a:rPr lang="en-US" dirty="0"/>
              <a:t>Research of other jurisdictional land values</a:t>
            </a:r>
          </a:p>
          <a:p>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3</a:t>
            </a:fld>
            <a:endParaRPr lang="en-US"/>
          </a:p>
        </p:txBody>
      </p:sp>
    </p:spTree>
    <p:extLst>
      <p:ext uri="{BB962C8B-B14F-4D97-AF65-F5344CB8AC3E}">
        <p14:creationId xmlns:p14="http://schemas.microsoft.com/office/powerpoint/2010/main" val="363051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Directed Appraisal Methodology</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City appraisal assignment was to derive a fair market value based on hypothetical conditions with a highest and best use for the following land use categories:</a:t>
            </a:r>
          </a:p>
          <a:p>
            <a:pPr marL="0" indent="0">
              <a:buNone/>
            </a:pPr>
            <a:endParaRPr lang="en-US" dirty="0"/>
          </a:p>
          <a:p>
            <a:pPr lvl="0"/>
            <a:r>
              <a:rPr lang="en-US" dirty="0"/>
              <a:t>High Density Residential</a:t>
            </a:r>
          </a:p>
          <a:p>
            <a:pPr lvl="0"/>
            <a:r>
              <a:rPr lang="en-US" dirty="0"/>
              <a:t>Medium Density </a:t>
            </a:r>
          </a:p>
          <a:p>
            <a:pPr lvl="0"/>
            <a:r>
              <a:rPr lang="en-US" dirty="0"/>
              <a:t>Commercial </a:t>
            </a:r>
          </a:p>
          <a:p>
            <a:pPr lvl="0"/>
            <a:r>
              <a:rPr lang="en-US" dirty="0"/>
              <a:t>Industrial</a:t>
            </a:r>
          </a:p>
          <a:p>
            <a:pPr marL="0" indent="0">
              <a:buNone/>
            </a:pPr>
            <a:endParaRPr lang="en-US" dirty="0"/>
          </a:p>
          <a:p>
            <a:r>
              <a:rPr lang="en-US" dirty="0"/>
              <a:t>The lots are further defined for valuation as follows:</a:t>
            </a:r>
          </a:p>
          <a:p>
            <a:pPr lvl="0"/>
            <a:r>
              <a:rPr lang="en-US" dirty="0"/>
              <a:t>1 acre in size</a:t>
            </a:r>
          </a:p>
          <a:p>
            <a:pPr lvl="0"/>
            <a:r>
              <a:rPr lang="en-US" dirty="0"/>
              <a:t>Rectangular in shape</a:t>
            </a:r>
          </a:p>
          <a:p>
            <a:pPr lvl="0"/>
            <a:r>
              <a:rPr lang="en-US" dirty="0"/>
              <a:t>Graded and level at street grade</a:t>
            </a:r>
          </a:p>
          <a:p>
            <a:pPr lvl="0"/>
            <a:r>
              <a:rPr lang="en-US" dirty="0"/>
              <a:t>All utilities are stubbed to the site</a:t>
            </a:r>
          </a:p>
          <a:p>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4</a:t>
            </a:fld>
            <a:endParaRPr lang="en-US"/>
          </a:p>
        </p:txBody>
      </p:sp>
    </p:spTree>
    <p:extLst>
      <p:ext uri="{BB962C8B-B14F-4D97-AF65-F5344CB8AC3E}">
        <p14:creationId xmlns:p14="http://schemas.microsoft.com/office/powerpoint/2010/main" val="110814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Directed Appraisal </a:t>
            </a:r>
            <a:r>
              <a:rPr lang="en-US" dirty="0"/>
              <a:t>Methodology</a:t>
            </a:r>
          </a:p>
        </p:txBody>
      </p:sp>
      <p:sp>
        <p:nvSpPr>
          <p:cNvPr id="3" name="Content Placeholder 2"/>
          <p:cNvSpPr>
            <a:spLocks noGrp="1"/>
          </p:cNvSpPr>
          <p:nvPr>
            <p:ph idx="1"/>
          </p:nvPr>
        </p:nvSpPr>
        <p:spPr/>
        <p:txBody>
          <a:bodyPr>
            <a:normAutofit fontScale="92500" lnSpcReduction="10000"/>
          </a:bodyPr>
          <a:lstStyle/>
          <a:p>
            <a:r>
              <a:rPr lang="en-US" dirty="0"/>
              <a:t>The appraisal scope is inconsistent with the permitted use of funds as stated in the </a:t>
            </a:r>
          </a:p>
          <a:p>
            <a:pPr lvl="1"/>
            <a:r>
              <a:rPr lang="en-US" dirty="0"/>
              <a:t>City Ordinance</a:t>
            </a:r>
          </a:p>
          <a:p>
            <a:pPr lvl="1"/>
            <a:r>
              <a:rPr lang="en-US" dirty="0"/>
              <a:t>City General Plan Parks, Recreation, Open Space Goals and Policies</a:t>
            </a:r>
          </a:p>
          <a:p>
            <a:r>
              <a:rPr lang="en-US" dirty="0" smtClean="0"/>
              <a:t>The City instructed </a:t>
            </a:r>
            <a:r>
              <a:rPr lang="en-US" dirty="0"/>
              <a:t>scope of the appraisal establishes a land value based on a hypothetical limitation that is inconsistent with the reality of City park land </a:t>
            </a:r>
            <a:r>
              <a:rPr lang="en-US" dirty="0" smtClean="0"/>
              <a:t>acquisitions and existing park land inventory. </a:t>
            </a:r>
          </a:p>
          <a:p>
            <a:r>
              <a:rPr lang="en-US" dirty="0" smtClean="0"/>
              <a:t>Due to the direction provided to the appraiser, the </a:t>
            </a:r>
            <a:r>
              <a:rPr lang="en-US" dirty="0"/>
              <a:t>appraiser excludes certain land transactions due to size or land use being inconsistent with the hypothetical one-acre lot valuation scope of work.  </a:t>
            </a:r>
            <a:endParaRPr lang="en-US" dirty="0" smtClean="0"/>
          </a:p>
          <a:p>
            <a:r>
              <a:rPr lang="en-US" dirty="0" smtClean="0"/>
              <a:t>One </a:t>
            </a:r>
            <a:r>
              <a:rPr lang="en-US" dirty="0"/>
              <a:t>such land sale was an acquisition made by the City for use as a City park. </a:t>
            </a:r>
            <a:endParaRPr lang="en-US" dirty="0" smtClean="0"/>
          </a:p>
        </p:txBody>
      </p:sp>
      <p:sp>
        <p:nvSpPr>
          <p:cNvPr id="4" name="Slide Number Placeholder 3"/>
          <p:cNvSpPr>
            <a:spLocks noGrp="1"/>
          </p:cNvSpPr>
          <p:nvPr>
            <p:ph type="sldNum" sz="quarter" idx="12"/>
          </p:nvPr>
        </p:nvSpPr>
        <p:spPr/>
        <p:txBody>
          <a:bodyPr/>
          <a:lstStyle/>
          <a:p>
            <a:fld id="{A0032D0A-BCB5-4319-90E1-6DCE22839C36}" type="slidenum">
              <a:rPr lang="en-US" smtClean="0"/>
              <a:t>5</a:t>
            </a:fld>
            <a:endParaRPr lang="en-US"/>
          </a:p>
        </p:txBody>
      </p:sp>
    </p:spTree>
    <p:extLst>
      <p:ext uri="{BB962C8B-B14F-4D97-AF65-F5344CB8AC3E}">
        <p14:creationId xmlns:p14="http://schemas.microsoft.com/office/powerpoint/2010/main" val="232052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Excluded Transactions – Due to Appraisal Methodology</a:t>
            </a:r>
            <a:endParaRPr lang="en-US" dirty="0"/>
          </a:p>
        </p:txBody>
      </p:sp>
      <p:sp>
        <p:nvSpPr>
          <p:cNvPr id="3" name="Content Placeholder 2"/>
          <p:cNvSpPr>
            <a:spLocks noGrp="1"/>
          </p:cNvSpPr>
          <p:nvPr>
            <p:ph idx="1"/>
          </p:nvPr>
        </p:nvSpPr>
        <p:spPr/>
        <p:txBody>
          <a:bodyPr>
            <a:normAutofit fontScale="77500" lnSpcReduction="20000"/>
          </a:bodyPr>
          <a:lstStyle/>
          <a:p>
            <a:r>
              <a:rPr lang="en-US" dirty="0"/>
              <a:t>August 2014 acquisition by City, located at Grant / Reed, for 8.75 acres at $8.4M, or $22/SF.  </a:t>
            </a:r>
            <a:r>
              <a:rPr lang="en-US" u="sng" dirty="0"/>
              <a:t>This site is home to the anticipated new City of Santa Clara soccer fields.  This site was identified by the Council as part of the Council Goal and Strategic Objective back in 2014.</a:t>
            </a:r>
            <a:r>
              <a:rPr lang="en-US" dirty="0"/>
              <a:t>  </a:t>
            </a:r>
          </a:p>
          <a:p>
            <a:pPr lvl="0"/>
            <a:r>
              <a:rPr lang="en-US" dirty="0" smtClean="0"/>
              <a:t>Purchase </a:t>
            </a:r>
            <a:r>
              <a:rPr lang="en-US" dirty="0"/>
              <a:t>located at 900 block of </a:t>
            </a:r>
            <a:r>
              <a:rPr lang="en-US" dirty="0" err="1"/>
              <a:t>Warburn</a:t>
            </a:r>
            <a:r>
              <a:rPr lang="en-US" dirty="0"/>
              <a:t> Avenue in 2015, for $60/SF. </a:t>
            </a:r>
            <a:r>
              <a:rPr lang="en-US" u="sng" dirty="0" smtClean="0"/>
              <a:t>The </a:t>
            </a:r>
            <a:r>
              <a:rPr lang="en-US" u="sng" dirty="0"/>
              <a:t>density was too low to be an appropriate comparable</a:t>
            </a:r>
            <a:r>
              <a:rPr lang="en-US" u="sng" dirty="0" smtClean="0"/>
              <a:t>.</a:t>
            </a:r>
            <a:endParaRPr lang="en-US" u="sng" dirty="0"/>
          </a:p>
          <a:p>
            <a:pPr lvl="0"/>
            <a:r>
              <a:rPr lang="en-US" dirty="0" smtClean="0"/>
              <a:t>Per </a:t>
            </a:r>
            <a:r>
              <a:rPr lang="en-US" dirty="0"/>
              <a:t>the City Agenda Report dated 9/22/2015, The City sold property to The Core Companies. </a:t>
            </a:r>
            <a:r>
              <a:rPr lang="en-US" u="sng" dirty="0"/>
              <a:t>The reported market rate land price offered by Core was $59.31/SF.  </a:t>
            </a:r>
            <a:endParaRPr lang="en-US" u="sng" dirty="0" smtClean="0"/>
          </a:p>
          <a:p>
            <a:pPr lvl="0"/>
            <a:r>
              <a:rPr lang="en-US" dirty="0" smtClean="0"/>
              <a:t>September </a:t>
            </a:r>
            <a:r>
              <a:rPr lang="en-US" dirty="0"/>
              <a:t>2014 purchase by City, located at 1031 El Camino Real – </a:t>
            </a:r>
            <a:r>
              <a:rPr lang="en-US" u="sng" dirty="0"/>
              <a:t>a focus study area identified by the General Plan for desired future park/open space</a:t>
            </a:r>
            <a:r>
              <a:rPr lang="en-US" dirty="0"/>
              <a:t>, for .59 acres at $1.7M, or $66/SF.  The appraiser chose not to use this comp due to the City’s power of eminent domain.</a:t>
            </a:r>
          </a:p>
          <a:p>
            <a:pPr lvl="0"/>
            <a:r>
              <a:rPr lang="en-US" dirty="0"/>
              <a:t>July 2015 purchase by Apple, located at N. 1</a:t>
            </a:r>
            <a:r>
              <a:rPr lang="en-US" baseline="30000" dirty="0"/>
              <a:t>st</a:t>
            </a:r>
            <a:r>
              <a:rPr lang="en-US" dirty="0"/>
              <a:t> Street in San Jose, for 43 acres at $138M, or $74/SF.  </a:t>
            </a:r>
            <a:r>
              <a:rPr lang="en-US" u="sng" dirty="0"/>
              <a:t>The appraiser chose not to use this comp due to the large size.</a:t>
            </a:r>
            <a:r>
              <a:rPr lang="en-US" dirty="0"/>
              <a:t>  </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6</a:t>
            </a:fld>
            <a:endParaRPr lang="en-US"/>
          </a:p>
        </p:txBody>
      </p:sp>
    </p:spTree>
    <p:extLst>
      <p:ext uri="{BB962C8B-B14F-4D97-AF65-F5344CB8AC3E}">
        <p14:creationId xmlns:p14="http://schemas.microsoft.com/office/powerpoint/2010/main" val="330913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recent park land valuations concluded in the 2015 appraisal overstate the cost to </a:t>
            </a:r>
            <a:r>
              <a:rPr lang="en-US" dirty="0" smtClean="0"/>
              <a:t>acquire parkland by </a:t>
            </a:r>
            <a:r>
              <a:rPr lang="en-US" dirty="0"/>
              <a:t>an estimated 35%-40%.  </a:t>
            </a:r>
            <a:endParaRPr lang="en-US" dirty="0" smtClean="0"/>
          </a:p>
          <a:p>
            <a:pPr marL="0" indent="0">
              <a:buNone/>
            </a:pPr>
            <a:endParaRPr lang="en-US" dirty="0" smtClean="0"/>
          </a:p>
          <a:p>
            <a:r>
              <a:rPr lang="en-US" dirty="0" smtClean="0"/>
              <a:t>According </a:t>
            </a:r>
            <a:r>
              <a:rPr lang="en-US" dirty="0"/>
              <a:t>to our estimates (see attached report), qualified </a:t>
            </a:r>
            <a:r>
              <a:rPr lang="en-US" dirty="0" smtClean="0"/>
              <a:t>parkland </a:t>
            </a:r>
            <a:r>
              <a:rPr lang="en-US" dirty="0"/>
              <a:t>can be acquired and/or developed for City park and recreational use at an average cost of approximately $3.6 million per acre. </a:t>
            </a:r>
          </a:p>
        </p:txBody>
      </p:sp>
      <p:sp>
        <p:nvSpPr>
          <p:cNvPr id="4" name="Slide Number Placeholder 3"/>
          <p:cNvSpPr>
            <a:spLocks noGrp="1"/>
          </p:cNvSpPr>
          <p:nvPr>
            <p:ph type="sldNum" sz="quarter" idx="12"/>
          </p:nvPr>
        </p:nvSpPr>
        <p:spPr/>
        <p:txBody>
          <a:bodyPr/>
          <a:lstStyle/>
          <a:p>
            <a:fld id="{A0032D0A-BCB5-4319-90E1-6DCE22839C36}" type="slidenum">
              <a:rPr lang="en-US" smtClean="0"/>
              <a:t>7</a:t>
            </a:fld>
            <a:endParaRPr lang="en-US"/>
          </a:p>
        </p:txBody>
      </p:sp>
    </p:spTree>
    <p:extLst>
      <p:ext uri="{BB962C8B-B14F-4D97-AF65-F5344CB8AC3E}">
        <p14:creationId xmlns:p14="http://schemas.microsoft.com/office/powerpoint/2010/main" val="295947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a:bodyPr>
          <a:lstStyle/>
          <a:p>
            <a:pPr lvl="0" fontAlgn="base"/>
            <a:r>
              <a:rPr lang="en-US" i="1" dirty="0" smtClean="0"/>
              <a:t>Determine </a:t>
            </a:r>
            <a:r>
              <a:rPr lang="en-US" i="1" dirty="0"/>
              <a:t>the type, size, location of parkland, open space, rehabilitation projects necessary to accomplish the City’s parkland and recreation goals. </a:t>
            </a:r>
            <a:endParaRPr lang="en-US" i="1" dirty="0" smtClean="0"/>
          </a:p>
          <a:p>
            <a:pPr lvl="0" fontAlgn="base"/>
            <a:r>
              <a:rPr lang="en-US" i="1" dirty="0" smtClean="0"/>
              <a:t>Use </a:t>
            </a:r>
            <a:r>
              <a:rPr lang="en-US" i="1" dirty="0"/>
              <a:t>the findings described </a:t>
            </a:r>
            <a:r>
              <a:rPr lang="en-US" i="1" dirty="0" smtClean="0"/>
              <a:t>above </a:t>
            </a:r>
            <a:r>
              <a:rPr lang="en-US" i="1" dirty="0"/>
              <a:t>to determine future parkland acquisition costs.</a:t>
            </a:r>
            <a:endParaRPr lang="en-US" dirty="0"/>
          </a:p>
          <a:p>
            <a:pPr lvl="0" fontAlgn="base"/>
            <a:r>
              <a:rPr lang="en-US" i="1" dirty="0"/>
              <a:t>Implement a methodology that reflects the variance and true nature of future land acquisition costs, in other words the midrange of costs as some acquisitions will be lower and others higher depending on variances in character, such as size, location, or zoning.  </a:t>
            </a:r>
            <a:endParaRPr lang="en-US" i="1" dirty="0" smtClean="0"/>
          </a:p>
          <a:p>
            <a:pPr lvl="1" fontAlgn="base"/>
            <a:endParaRPr lang="en-US" i="1" dirty="0"/>
          </a:p>
          <a:p>
            <a:pPr lvl="1" fontAlgn="base"/>
            <a:endParaRPr lang="en-US" dirty="0"/>
          </a:p>
          <a:p>
            <a:pPr lvl="1" fontAlgn="base"/>
            <a:endParaRPr lang="en-US" dirty="0" smtClean="0"/>
          </a:p>
          <a:p>
            <a:pPr lvl="1" fontAlgn="base"/>
            <a:endParaRPr lang="en-US" dirty="0"/>
          </a:p>
          <a:p>
            <a:pPr lvl="1" fontAlgn="base"/>
            <a:endParaRPr lang="en-US" dirty="0" smtClean="0"/>
          </a:p>
          <a:p>
            <a:pPr lvl="1" fontAlgn="base"/>
            <a:endParaRPr lang="en-US" dirty="0"/>
          </a:p>
        </p:txBody>
      </p:sp>
      <p:sp>
        <p:nvSpPr>
          <p:cNvPr id="4" name="Slide Number Placeholder 3"/>
          <p:cNvSpPr>
            <a:spLocks noGrp="1"/>
          </p:cNvSpPr>
          <p:nvPr>
            <p:ph type="sldNum" sz="quarter" idx="12"/>
          </p:nvPr>
        </p:nvSpPr>
        <p:spPr/>
        <p:txBody>
          <a:bodyPr/>
          <a:lstStyle/>
          <a:p>
            <a:fld id="{A0032D0A-BCB5-4319-90E1-6DCE22839C36}" type="slidenum">
              <a:rPr lang="en-US" smtClean="0"/>
              <a:t>8</a:t>
            </a:fld>
            <a:endParaRPr lang="en-US"/>
          </a:p>
        </p:txBody>
      </p:sp>
    </p:spTree>
    <p:extLst>
      <p:ext uri="{BB962C8B-B14F-4D97-AF65-F5344CB8AC3E}">
        <p14:creationId xmlns:p14="http://schemas.microsoft.com/office/powerpoint/2010/main" val="191480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lstStyle/>
          <a:p>
            <a:r>
              <a:rPr lang="en-US" dirty="0" smtClean="0"/>
              <a:t>Establish </a:t>
            </a:r>
            <a:r>
              <a:rPr lang="en-US" dirty="0"/>
              <a:t>a park fee consistent with the goals and policies of the City, providing the necessary funds to acquire and develop future parkland, open space and </a:t>
            </a:r>
            <a:r>
              <a:rPr lang="en-US" dirty="0" smtClean="0"/>
              <a:t>facilities</a:t>
            </a:r>
            <a:r>
              <a:rPr lang="en-US" dirty="0"/>
              <a:t>.</a:t>
            </a:r>
            <a:endParaRPr lang="en-US" dirty="0" smtClean="0"/>
          </a:p>
          <a:p>
            <a:endParaRPr lang="en-US" dirty="0"/>
          </a:p>
          <a:p>
            <a:r>
              <a:rPr lang="en-US" dirty="0" smtClean="0"/>
              <a:t>To do so, we </a:t>
            </a:r>
            <a:r>
              <a:rPr lang="en-US" dirty="0"/>
              <a:t>recommend you re-direct the appraisal scope so that the instruction given to the appraiser for determining land valuations is consistent with the intended use of the park fee funds collected. </a:t>
            </a:r>
          </a:p>
        </p:txBody>
      </p:sp>
      <p:sp>
        <p:nvSpPr>
          <p:cNvPr id="4" name="Slide Number Placeholder 3"/>
          <p:cNvSpPr>
            <a:spLocks noGrp="1"/>
          </p:cNvSpPr>
          <p:nvPr>
            <p:ph type="sldNum" sz="quarter" idx="12"/>
          </p:nvPr>
        </p:nvSpPr>
        <p:spPr/>
        <p:txBody>
          <a:bodyPr/>
          <a:lstStyle/>
          <a:p>
            <a:fld id="{A0032D0A-BCB5-4319-90E1-6DCE22839C36}" type="slidenum">
              <a:rPr lang="en-US" smtClean="0"/>
              <a:t>9</a:t>
            </a:fld>
            <a:endParaRPr lang="en-US"/>
          </a:p>
        </p:txBody>
      </p:sp>
    </p:spTree>
    <p:extLst>
      <p:ext uri="{BB962C8B-B14F-4D97-AF65-F5344CB8AC3E}">
        <p14:creationId xmlns:p14="http://schemas.microsoft.com/office/powerpoint/2010/main" val="24608044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905</Words>
  <Application>Microsoft Office PowerPoint</Application>
  <PresentationFormat>Custom</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City of Santa Clara  Park Fee Review</vt:lpstr>
      <vt:lpstr>Introduction &amp; Background</vt:lpstr>
      <vt:lpstr>Scope of Work</vt:lpstr>
      <vt:lpstr>City Directed Appraisal Methodology</vt:lpstr>
      <vt:lpstr>City Directed Appraisal Methodology</vt:lpstr>
      <vt:lpstr>Notable Excluded Transactions – Due to Appraisal Methodology</vt:lpstr>
      <vt:lpstr>Findings</vt:lpstr>
      <vt:lpstr>Proposal</vt:lpstr>
      <vt:lpstr>Recommendation</vt:lpstr>
      <vt:lpstr>Reports and Analysis Available for Review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Santa Clara  Park Fee Review</dc:title>
  <dc:creator>Greg Angelo</dc:creator>
  <cp:lastModifiedBy>Mike</cp:lastModifiedBy>
  <cp:revision>9</cp:revision>
  <dcterms:created xsi:type="dcterms:W3CDTF">2016-01-12T00:06:32Z</dcterms:created>
  <dcterms:modified xsi:type="dcterms:W3CDTF">2016-01-12T19:12:01Z</dcterms:modified>
</cp:coreProperties>
</file>