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66" r:id="rId4"/>
    <p:sldId id="282" r:id="rId5"/>
    <p:sldId id="268" r:id="rId6"/>
    <p:sldId id="283" r:id="rId7"/>
    <p:sldId id="270" r:id="rId8"/>
    <p:sldId id="280" r:id="rId9"/>
    <p:sldId id="272" r:id="rId10"/>
    <p:sldId id="281" r:id="rId11"/>
    <p:sldId id="274" r:id="rId12"/>
    <p:sldId id="275" r:id="rId13"/>
    <p:sldId id="313" r:id="rId14"/>
    <p:sldId id="314" r:id="rId15"/>
    <p:sldId id="312" r:id="rId16"/>
    <p:sldId id="279" r:id="rId17"/>
    <p:sldId id="31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69C"/>
    <a:srgbClr val="162141"/>
    <a:srgbClr val="D85835"/>
    <a:srgbClr val="F3CABF"/>
    <a:srgbClr val="ADD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33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611EA-2977-42CC-8088-F782B70CA800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F5D2B-4D77-46DA-A55A-77809FBC8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71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65178" eaLnBrk="1" hangingPunct="1"/>
            <a:r>
              <a:rPr lang="en-US" altLang="en-US" sz="1300" dirty="0">
                <a:latin typeface="Georgia" panose="02040502050405020303" pitchFamily="18" charset="0"/>
              </a:rPr>
              <a:t>The next step in the planning process is to prepare the environmental analysis as required by the California Environmental Quality Act (CEQA).  </a:t>
            </a:r>
          </a:p>
          <a:p>
            <a:pPr defTabSz="465178" eaLnBrk="1" hangingPunct="1"/>
            <a:endParaRPr lang="en-US" altLang="en-US" sz="1300" dirty="0">
              <a:latin typeface="Georgia" panose="02040502050405020303" pitchFamily="18" charset="0"/>
            </a:endParaRPr>
          </a:p>
          <a:p>
            <a:pPr defTabSz="465178" eaLnBrk="1" hangingPunct="1"/>
            <a:r>
              <a:rPr lang="en-US" altLang="en-US" sz="1300" dirty="0">
                <a:latin typeface="Georgia" panose="02040502050405020303" pitchFamily="18" charset="0"/>
              </a:rPr>
              <a:t>This analysis will be conducted on using the preferred land use plan and a preferred El Camino Real right-of way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854B4-312C-4E21-ABE3-834C2A16B30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97808-5C8D-4F46-B268-3A104E6FB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15D16-6B7D-4EAC-B2E6-890233455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C787E-0C91-46A2-B0AC-5071F1911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88DF-B66C-4CBA-B4D8-FCF37D26CA46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27AD7-FF07-4689-B6F4-EABA38D1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0AABC-8222-4E80-B80D-182CF1EE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919F-8F58-454B-A979-1D08B8F83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93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14B3F-9ECE-4C45-99E9-F9EF379E5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3C8781-A536-4CC9-A426-4DE7CDF6B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14EBD-F972-477D-9C5E-148AD88C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88DF-B66C-4CBA-B4D8-FCF37D26CA46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B3204-BA01-4FEB-AD49-67787C788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6789A-F14B-4999-A719-27A1F09E4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919F-8F58-454B-A979-1D08B8F83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69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3E5209-C7ED-4BA8-949C-84DD1AF176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E54036-D17E-4BE6-81BE-BE932095E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F1E0C-9E2C-4F8F-AFF8-ADC4E7AE8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88DF-B66C-4CBA-B4D8-FCF37D26CA46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01675-B4AB-480A-9126-E3762FBF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9B4A6-4C3B-4A72-9ED8-0B89E0069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919F-8F58-454B-A979-1D08B8F83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49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6235701" y="1267023"/>
            <a:ext cx="5789647" cy="1446359"/>
          </a:xfrm>
        </p:spPr>
        <p:txBody>
          <a:bodyPr/>
          <a:lstStyle>
            <a:lvl1pPr marL="0" indent="0">
              <a:spcBef>
                <a:spcPct val="0"/>
              </a:spcBef>
              <a:buClrTx/>
              <a:buSzTx/>
              <a:buFontTx/>
              <a:buNone/>
              <a:defRPr sz="4267" baseline="0">
                <a:latin typeface="Arial Black" panose="020B0A04020102020204" pitchFamily="34" charset="0"/>
              </a:defRPr>
            </a:lvl1pPr>
            <a:lvl2pPr>
              <a:defRPr sz="3200">
                <a:latin typeface="Arial Black" panose="020B0A04020102020204" pitchFamily="34" charset="0"/>
              </a:defRPr>
            </a:lvl2pPr>
          </a:lstStyle>
          <a:p>
            <a:pPr lvl="0"/>
            <a:r>
              <a:rPr lang="en-US" alt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6275455" y="3429001"/>
            <a:ext cx="5553023" cy="1000468"/>
          </a:xfrm>
        </p:spPr>
        <p:txBody>
          <a:bodyPr/>
          <a:lstStyle>
            <a:lvl1pPr marL="0" indent="0">
              <a:buFontTx/>
              <a:buNone/>
              <a:defRPr lang="en-US" sz="3200" b="1" kern="1200" dirty="0">
                <a:solidFill>
                  <a:schemeClr val="tx2"/>
                </a:solidFill>
                <a:latin typeface="+mn-lt"/>
                <a:ea typeface="Georgia" charset="0"/>
                <a:cs typeface="Georgi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241223" y="5635034"/>
            <a:ext cx="4433404" cy="507349"/>
          </a:xfrm>
        </p:spPr>
        <p:txBody>
          <a:bodyPr/>
          <a:lstStyle>
            <a:lvl1pPr marL="0" indent="0">
              <a:buFontTx/>
              <a:buNone/>
              <a:defRPr lang="en-US" sz="2667" b="1" kern="1200" dirty="0">
                <a:solidFill>
                  <a:schemeClr val="tx2"/>
                </a:solidFill>
                <a:latin typeface="+mn-lt"/>
                <a:ea typeface="Georgia" charset="0"/>
                <a:cs typeface="Georgi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362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09601" y="1341999"/>
            <a:ext cx="10972801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/>
          </p:cNvPr>
          <p:cNvSpPr>
            <a:spLocks noGrp="1"/>
          </p:cNvSpPr>
          <p:nvPr>
            <p:ph sz="half" idx="13"/>
          </p:nvPr>
        </p:nvSpPr>
        <p:spPr>
          <a:xfrm>
            <a:off x="609601" y="2484999"/>
            <a:ext cx="10972801" cy="4253547"/>
          </a:xfrm>
        </p:spPr>
        <p:txBody>
          <a:bodyPr>
            <a:noAutofit/>
          </a:bodyPr>
          <a:lstStyle>
            <a:lvl1pPr>
              <a:defRPr sz="3733"/>
            </a:lvl1pPr>
            <a:lvl2pPr marL="742932" indent="-285744">
              <a:buFont typeface="Arial"/>
              <a:buChar char="–"/>
              <a:defRPr sz="3467"/>
            </a:lvl2pPr>
            <a:lvl3pPr>
              <a:defRPr sz="3200"/>
            </a:lvl3pPr>
            <a:lvl4pPr>
              <a:defRPr sz="1600"/>
            </a:lvl4pPr>
            <a:lvl5pPr>
              <a:defRPr sz="1600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A9FF3-9E83-4EE4-BC28-7D75DA0C55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79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/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96F1D-307F-4ABE-B52B-2825AA19C8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043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&amp; Content w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/>
          </p:cNvPr>
          <p:cNvSpPr>
            <a:spLocks noGrp="1"/>
          </p:cNvSpPr>
          <p:nvPr>
            <p:ph sz="half" idx="13"/>
          </p:nvPr>
        </p:nvSpPr>
        <p:spPr>
          <a:xfrm>
            <a:off x="609601" y="2531185"/>
            <a:ext cx="6961095" cy="4165451"/>
          </a:xfrm>
        </p:spPr>
        <p:txBody>
          <a:bodyPr>
            <a:noAutofit/>
          </a:bodyPr>
          <a:lstStyle>
            <a:lvl1pPr>
              <a:defRPr sz="2667">
                <a:latin typeface="Georgia" panose="02040502050405020303" pitchFamily="18" charset="0"/>
              </a:defRPr>
            </a:lvl1pPr>
            <a:lvl2pPr marL="742932" indent="-285744">
              <a:buFont typeface="Arial"/>
              <a:buChar char="–"/>
              <a:defRPr sz="2133">
                <a:latin typeface="Georgia" panose="02040502050405020303" pitchFamily="18" charset="0"/>
              </a:defRPr>
            </a:lvl2pPr>
            <a:lvl3pPr>
              <a:defRPr sz="2133">
                <a:latin typeface="Georgia" panose="02040502050405020303" pitchFamily="18" charset="0"/>
              </a:defRPr>
            </a:lvl3pPr>
            <a:lvl4pPr>
              <a:defRPr sz="2133">
                <a:latin typeface="Georgia" panose="02040502050405020303" pitchFamily="18" charset="0"/>
              </a:defRPr>
            </a:lvl4pPr>
            <a:lvl5pPr>
              <a:defRPr sz="2133">
                <a:latin typeface="Georgia" panose="02040502050405020303" pitchFamily="18" charset="0"/>
              </a:defRPr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7">
            <a:extLst/>
          </p:cNvPr>
          <p:cNvSpPr>
            <a:spLocks noGrp="1"/>
          </p:cNvSpPr>
          <p:nvPr>
            <p:ph sz="quarter" idx="17"/>
          </p:nvPr>
        </p:nvSpPr>
        <p:spPr>
          <a:xfrm>
            <a:off x="7732059" y="2532079"/>
            <a:ext cx="3834255" cy="4164556"/>
          </a:xfrm>
        </p:spPr>
        <p:txBody>
          <a:bodyPr/>
          <a:lstStyle>
            <a:lvl1pPr marL="0" indent="0">
              <a:buNone/>
              <a:defRPr sz="3733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A889D-3CFE-4D34-BEB9-9D98E302C5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75075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09601" y="1105023"/>
            <a:ext cx="10956713" cy="1288339"/>
          </a:xfrm>
        </p:spPr>
        <p:txBody>
          <a:bodyPr>
            <a:noAutofit/>
          </a:bodyPr>
          <a:lstStyle>
            <a:lvl1pPr>
              <a:defRPr sz="4800">
                <a:solidFill>
                  <a:srgbClr val="152140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09599" y="2196398"/>
            <a:ext cx="10956715" cy="850599"/>
          </a:xfrm>
        </p:spPr>
        <p:txBody>
          <a:bodyPr anchor="ctr"/>
          <a:lstStyle>
            <a:lvl1pPr marL="0" indent="0">
              <a:buNone/>
              <a:defRPr sz="3200" b="1" i="0" cap="none">
                <a:solidFill>
                  <a:schemeClr val="accent1"/>
                </a:solidFill>
                <a:latin typeface="Arial"/>
                <a:cs typeface="Arial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/>
          </p:cNvPr>
          <p:cNvSpPr>
            <a:spLocks noGrp="1"/>
          </p:cNvSpPr>
          <p:nvPr>
            <p:ph sz="half" idx="13"/>
          </p:nvPr>
        </p:nvSpPr>
        <p:spPr>
          <a:xfrm>
            <a:off x="609599" y="3046997"/>
            <a:ext cx="10956715" cy="3811003"/>
          </a:xfrm>
        </p:spPr>
        <p:txBody>
          <a:bodyPr>
            <a:noAutofit/>
          </a:bodyPr>
          <a:lstStyle>
            <a:lvl1pPr>
              <a:defRPr sz="2667"/>
            </a:lvl1pPr>
            <a:lvl2pPr marL="742932" indent="-285744">
              <a:buFont typeface="Arial"/>
              <a:buChar char="–"/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8C39E-BE4A-4020-B3EA-F35356AFAB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576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564781" y="1116108"/>
            <a:ext cx="6400797" cy="1550971"/>
          </a:xfrm>
        </p:spPr>
        <p:txBody>
          <a:bodyPr>
            <a:noAutofit/>
          </a:bodyPr>
          <a:lstStyle>
            <a:lvl1pPr>
              <a:defRPr sz="4800">
                <a:solidFill>
                  <a:srgbClr val="152140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564778" y="2770996"/>
            <a:ext cx="6400801" cy="561056"/>
          </a:xfrm>
        </p:spPr>
        <p:txBody>
          <a:bodyPr anchor="ctr"/>
          <a:lstStyle>
            <a:lvl1pPr marL="0" indent="0">
              <a:buNone/>
              <a:defRPr sz="2400" b="1" i="0" cap="none">
                <a:solidFill>
                  <a:schemeClr val="accent1"/>
                </a:solidFill>
                <a:latin typeface="Arial"/>
                <a:cs typeface="Arial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/>
          </p:cNvPr>
          <p:cNvSpPr>
            <a:spLocks noGrp="1"/>
          </p:cNvSpPr>
          <p:nvPr>
            <p:ph sz="half" idx="13"/>
          </p:nvPr>
        </p:nvSpPr>
        <p:spPr>
          <a:xfrm>
            <a:off x="564779" y="3435971"/>
            <a:ext cx="6400800" cy="3220324"/>
          </a:xfrm>
        </p:spPr>
        <p:txBody>
          <a:bodyPr>
            <a:noAutofit/>
          </a:bodyPr>
          <a:lstStyle>
            <a:lvl1pPr>
              <a:defRPr sz="2667"/>
            </a:lvl1pPr>
            <a:lvl2pPr marL="742932" indent="-285744">
              <a:buFont typeface="Arial"/>
              <a:buChar char="–"/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6">
            <a:extLst/>
          </p:cNvPr>
          <p:cNvSpPr>
            <a:spLocks noGrp="1"/>
          </p:cNvSpPr>
          <p:nvPr>
            <p:ph type="pic" sz="quarter" idx="17"/>
          </p:nvPr>
        </p:nvSpPr>
        <p:spPr>
          <a:xfrm>
            <a:off x="7086601" y="1116107"/>
            <a:ext cx="4479712" cy="5540188"/>
          </a:xfrm>
        </p:spPr>
        <p:txBody>
          <a:bodyPr rtlCol="0">
            <a:noAutofit/>
          </a:bodyPr>
          <a:lstStyle>
            <a:lvl1pPr marL="0" indent="0">
              <a:buNone/>
              <a:defRPr sz="3733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93230-E48D-4799-8D4C-BB5779A5CF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258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3301"/>
            <a:ext cx="121920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118" y="5319185"/>
            <a:ext cx="2586567" cy="83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231659" y="4953273"/>
            <a:ext cx="8636048" cy="955892"/>
          </a:xfrm>
        </p:spPr>
        <p:txBody>
          <a:bodyPr anchor="t"/>
          <a:lstStyle>
            <a:lvl1pPr algn="l">
              <a:defRPr sz="4800" b="0" cap="none">
                <a:solidFill>
                  <a:srgbClr val="D85836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239786" y="6239371"/>
            <a:ext cx="8447015" cy="41999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lang="en-US" sz="2400" dirty="0">
                <a:solidFill>
                  <a:schemeClr val="bg1"/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Content Placeholder 2">
            <a:extLst/>
          </p:cNvPr>
          <p:cNvSpPr>
            <a:spLocks noGrp="1"/>
          </p:cNvSpPr>
          <p:nvPr>
            <p:ph sz="quarter" idx="13"/>
          </p:nvPr>
        </p:nvSpPr>
        <p:spPr>
          <a:xfrm>
            <a:off x="0" y="1"/>
            <a:ext cx="12192000" cy="4814047"/>
          </a:xfrm>
        </p:spPr>
        <p:txBody>
          <a:bodyPr/>
          <a:lstStyle>
            <a:lvl1pPr marL="0" indent="0">
              <a:buNone/>
              <a:defRPr sz="37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29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62"/>
          <a:stretch>
            <a:fillRect/>
          </a:stretch>
        </p:blipFill>
        <p:spPr bwMode="auto">
          <a:xfrm>
            <a:off x="9023352" y="0"/>
            <a:ext cx="31686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234" y="5920318"/>
            <a:ext cx="2427817" cy="7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>
            <a:extLst/>
          </p:cNvPr>
          <p:cNvSpPr>
            <a:spLocks noGrp="1"/>
          </p:cNvSpPr>
          <p:nvPr>
            <p:ph sz="quarter" idx="13"/>
          </p:nvPr>
        </p:nvSpPr>
        <p:spPr>
          <a:xfrm>
            <a:off x="1" y="0"/>
            <a:ext cx="9639843" cy="6858000"/>
          </a:xfrm>
        </p:spPr>
        <p:txBody>
          <a:bodyPr/>
          <a:lstStyle>
            <a:lvl1pPr marL="0" indent="0">
              <a:buNone/>
              <a:defRPr sz="37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9331037" y="666196"/>
            <a:ext cx="2753387" cy="2243259"/>
          </a:xfrm>
        </p:spPr>
        <p:txBody>
          <a:bodyPr anchor="t"/>
          <a:lstStyle>
            <a:lvl1pPr algn="l">
              <a:defRPr sz="4800" b="0" cap="none">
                <a:solidFill>
                  <a:srgbClr val="D85836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9444393" y="3338981"/>
            <a:ext cx="2640727" cy="1492793"/>
          </a:xfrm>
        </p:spPr>
        <p:txBody>
          <a:bodyPr>
            <a:noAutofit/>
          </a:bodyPr>
          <a:lstStyle>
            <a:lvl1pPr marL="0" indent="0" algn="l">
              <a:buNone/>
              <a:defRPr lang="en-US" sz="1800" dirty="0">
                <a:solidFill>
                  <a:schemeClr val="bg1"/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4">
            <a:extLst/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9019A-D8A4-4F05-8862-8018F0D05D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835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2A58F-B2D7-4DA9-A6CB-6623F9101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4FDBB-FFAD-4849-B04E-7546BEDEA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04AB6-E084-4D1C-ACFA-47784369D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88DF-B66C-4CBA-B4D8-FCF37D26CA46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1CAA1-EF42-4103-928E-8291A8D25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0F807-2BFD-42FA-9696-3F6F6623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919F-8F58-454B-A979-1D08B8F83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83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170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5" y="5916085"/>
            <a:ext cx="2432049" cy="78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>
            <a:extLst/>
          </p:cNvPr>
          <p:cNvSpPr>
            <a:spLocks noGrp="1"/>
          </p:cNvSpPr>
          <p:nvPr>
            <p:ph sz="quarter" idx="13"/>
          </p:nvPr>
        </p:nvSpPr>
        <p:spPr>
          <a:xfrm>
            <a:off x="3169922" y="0"/>
            <a:ext cx="9296943" cy="6858000"/>
          </a:xfrm>
        </p:spPr>
        <p:txBody>
          <a:bodyPr/>
          <a:lstStyle>
            <a:lvl1pPr marL="0" indent="0">
              <a:buNone/>
              <a:defRPr sz="37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98427" y="1012271"/>
            <a:ext cx="2552699" cy="2778680"/>
          </a:xfrm>
        </p:spPr>
        <p:txBody>
          <a:bodyPr anchor="t"/>
          <a:lstStyle>
            <a:lvl1pPr algn="l">
              <a:defRPr sz="4800" b="0" cap="none">
                <a:solidFill>
                  <a:srgbClr val="D85836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88901" y="4129421"/>
            <a:ext cx="2552699" cy="1376031"/>
          </a:xfrm>
        </p:spPr>
        <p:txBody>
          <a:bodyPr>
            <a:noAutofit/>
          </a:bodyPr>
          <a:lstStyle>
            <a:lvl1pPr marL="0" indent="0" algn="l">
              <a:buNone/>
              <a:defRPr lang="en-US" sz="2400" dirty="0">
                <a:solidFill>
                  <a:schemeClr val="bg1"/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4">
            <a:extLst/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FBEFE-71B9-4A40-AEDD-DE1F88584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432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09601" y="1341999"/>
            <a:ext cx="10972801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/>
          </p:cNvPr>
          <p:cNvSpPr>
            <a:spLocks noGrp="1"/>
          </p:cNvSpPr>
          <p:nvPr>
            <p:ph sz="half" idx="13"/>
          </p:nvPr>
        </p:nvSpPr>
        <p:spPr>
          <a:xfrm>
            <a:off x="609601" y="2484999"/>
            <a:ext cx="10972801" cy="4253547"/>
          </a:xfrm>
        </p:spPr>
        <p:txBody>
          <a:bodyPr>
            <a:noAutofit/>
          </a:bodyPr>
          <a:lstStyle>
            <a:lvl1pPr>
              <a:defRPr sz="3733">
                <a:latin typeface="+mn-lt"/>
              </a:defRPr>
            </a:lvl1pPr>
            <a:lvl2pPr marL="742932" indent="-285744">
              <a:buFont typeface="Arial"/>
              <a:buChar char="–"/>
              <a:defRPr sz="3467">
                <a:latin typeface="+mn-lt"/>
              </a:defRPr>
            </a:lvl2pPr>
            <a:lvl3pPr>
              <a:defRPr sz="3200">
                <a:latin typeface="+mn-lt"/>
              </a:defRPr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4DCA-43B7-474E-A128-5143863958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79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Content w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/>
          </p:cNvPr>
          <p:cNvSpPr>
            <a:spLocks noGrp="1"/>
          </p:cNvSpPr>
          <p:nvPr>
            <p:ph sz="half" idx="13"/>
          </p:nvPr>
        </p:nvSpPr>
        <p:spPr>
          <a:xfrm>
            <a:off x="609601" y="2531185"/>
            <a:ext cx="6961095" cy="4165451"/>
          </a:xfrm>
        </p:spPr>
        <p:txBody>
          <a:bodyPr>
            <a:noAutofit/>
          </a:bodyPr>
          <a:lstStyle>
            <a:lvl1pPr>
              <a:defRPr sz="2667">
                <a:latin typeface="+mn-lt"/>
              </a:defRPr>
            </a:lvl1pPr>
            <a:lvl2pPr marL="742932" indent="-285744">
              <a:buFont typeface="Arial"/>
              <a:buChar char="–"/>
              <a:defRPr sz="2133">
                <a:latin typeface="+mn-lt"/>
              </a:defRPr>
            </a:lvl2pPr>
            <a:lvl3pPr>
              <a:defRPr sz="2133">
                <a:latin typeface="+mn-lt"/>
              </a:defRPr>
            </a:lvl3pPr>
            <a:lvl4pPr>
              <a:defRPr sz="2133">
                <a:latin typeface="+mn-lt"/>
              </a:defRPr>
            </a:lvl4pPr>
            <a:lvl5pPr>
              <a:defRPr sz="2133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7">
            <a:extLst/>
          </p:cNvPr>
          <p:cNvSpPr>
            <a:spLocks noGrp="1"/>
          </p:cNvSpPr>
          <p:nvPr>
            <p:ph sz="quarter" idx="17"/>
          </p:nvPr>
        </p:nvSpPr>
        <p:spPr>
          <a:xfrm>
            <a:off x="7732059" y="2532079"/>
            <a:ext cx="3834255" cy="4164556"/>
          </a:xfrm>
        </p:spPr>
        <p:txBody>
          <a:bodyPr/>
          <a:lstStyle>
            <a:lvl1pPr marL="0" indent="0">
              <a:buNone/>
              <a:defRPr sz="2667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7AD0F-7EFE-4848-9DDB-426E97A7CD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144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ddle Title w/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09601" y="3216197"/>
            <a:ext cx="10972801" cy="94462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A8AC8-0E3B-44C9-B7ED-1421FAF36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55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09601" y="1105023"/>
            <a:ext cx="10956713" cy="1288339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2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09599" y="2196398"/>
            <a:ext cx="10956715" cy="850599"/>
          </a:xfrm>
        </p:spPr>
        <p:txBody>
          <a:bodyPr anchor="ctr"/>
          <a:lstStyle>
            <a:lvl1pPr marL="0" indent="0">
              <a:buNone/>
              <a:defRPr sz="4000" b="1" i="0" cap="none">
                <a:solidFill>
                  <a:schemeClr val="accent1"/>
                </a:solidFill>
                <a:latin typeface="Arial"/>
                <a:cs typeface="Arial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/>
          </p:cNvPr>
          <p:cNvSpPr>
            <a:spLocks noGrp="1"/>
          </p:cNvSpPr>
          <p:nvPr>
            <p:ph sz="half" idx="13"/>
          </p:nvPr>
        </p:nvSpPr>
        <p:spPr>
          <a:xfrm>
            <a:off x="609599" y="3046997"/>
            <a:ext cx="10956715" cy="3811003"/>
          </a:xfrm>
        </p:spPr>
        <p:txBody>
          <a:bodyPr>
            <a:noAutofit/>
          </a:bodyPr>
          <a:lstStyle>
            <a:lvl1pPr>
              <a:defRPr sz="3733">
                <a:latin typeface="+mn-lt"/>
              </a:defRPr>
            </a:lvl1pPr>
            <a:lvl2pPr marL="742932" indent="-285744">
              <a:buFont typeface="Arial"/>
              <a:buChar char="–"/>
              <a:defRPr sz="3467">
                <a:latin typeface="+mn-lt"/>
              </a:defRPr>
            </a:lvl2pPr>
            <a:lvl3pPr>
              <a:defRPr sz="3200">
                <a:latin typeface="+mn-lt"/>
              </a:defRPr>
            </a:lvl3pPr>
            <a:lvl4pPr>
              <a:defRPr sz="2933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0A358-6D0B-4088-AA68-9571D91306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673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532124" y="1301167"/>
            <a:ext cx="6400797" cy="1039264"/>
          </a:xfrm>
        </p:spPr>
        <p:txBody>
          <a:bodyPr>
            <a:noAutofit/>
          </a:bodyPr>
          <a:lstStyle>
            <a:lvl1pPr>
              <a:defRPr sz="4267">
                <a:solidFill>
                  <a:schemeClr val="tx2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548329" y="2400883"/>
            <a:ext cx="6400801" cy="561056"/>
          </a:xfrm>
        </p:spPr>
        <p:txBody>
          <a:bodyPr anchor="ctr"/>
          <a:lstStyle>
            <a:lvl1pPr marL="0" indent="0">
              <a:buNone/>
              <a:defRPr sz="4000" b="1" i="0" cap="none">
                <a:solidFill>
                  <a:schemeClr val="accent1"/>
                </a:solidFill>
                <a:latin typeface="Arial"/>
                <a:cs typeface="Arial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/>
          </p:cNvPr>
          <p:cNvSpPr>
            <a:spLocks noGrp="1"/>
          </p:cNvSpPr>
          <p:nvPr>
            <p:ph sz="half" idx="13"/>
          </p:nvPr>
        </p:nvSpPr>
        <p:spPr>
          <a:xfrm>
            <a:off x="521235" y="3054971"/>
            <a:ext cx="6400800" cy="3220324"/>
          </a:xfrm>
        </p:spPr>
        <p:txBody>
          <a:bodyPr>
            <a:noAutofit/>
          </a:bodyPr>
          <a:lstStyle>
            <a:lvl1pPr>
              <a:defRPr sz="3733">
                <a:latin typeface="+mn-lt"/>
              </a:defRPr>
            </a:lvl1pPr>
            <a:lvl2pPr marL="742932" indent="-285744">
              <a:buFont typeface="Arial"/>
              <a:buChar char="–"/>
              <a:defRPr sz="3467">
                <a:latin typeface="+mn-lt"/>
              </a:defRPr>
            </a:lvl2pPr>
            <a:lvl3pPr>
              <a:defRPr sz="3200">
                <a:latin typeface="+mn-lt"/>
              </a:defRPr>
            </a:lvl3pPr>
            <a:lvl4pPr>
              <a:defRPr sz="2933">
                <a:latin typeface="+mn-lt"/>
              </a:defRPr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6">
            <a:extLst/>
          </p:cNvPr>
          <p:cNvSpPr>
            <a:spLocks noGrp="1"/>
          </p:cNvSpPr>
          <p:nvPr>
            <p:ph type="pic" sz="quarter" idx="17"/>
          </p:nvPr>
        </p:nvSpPr>
        <p:spPr>
          <a:xfrm>
            <a:off x="7086601" y="1116107"/>
            <a:ext cx="4479712" cy="5540188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7CFE0-B6AC-4C66-978B-2DD6CE4713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4258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vider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8485"/>
            <a:ext cx="121920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118" y="5319185"/>
            <a:ext cx="2586567" cy="83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231659" y="5084840"/>
            <a:ext cx="8455141" cy="847875"/>
          </a:xfrm>
        </p:spPr>
        <p:txBody>
          <a:bodyPr anchor="t"/>
          <a:lstStyle>
            <a:lvl1pPr algn="l">
              <a:defRPr sz="4800" b="0" cap="none">
                <a:solidFill>
                  <a:srgbClr val="D85836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239786" y="6184942"/>
            <a:ext cx="8447015" cy="41999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lang="en-US" sz="4800" dirty="0">
                <a:solidFill>
                  <a:schemeClr val="bg1"/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Content Placeholder 2">
            <a:extLst/>
          </p:cNvPr>
          <p:cNvSpPr>
            <a:spLocks noGrp="1"/>
          </p:cNvSpPr>
          <p:nvPr>
            <p:ph sz="quarter" idx="13"/>
          </p:nvPr>
        </p:nvSpPr>
        <p:spPr>
          <a:xfrm>
            <a:off x="0" y="1"/>
            <a:ext cx="12192000" cy="4814047"/>
          </a:xfrm>
        </p:spPr>
        <p:txBody>
          <a:bodyPr/>
          <a:lstStyle>
            <a:lvl1pPr marL="0" indent="0">
              <a:buNone/>
              <a:defRPr sz="37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4">
            <a:extLst/>
          </p:cNvPr>
          <p:cNvSpPr>
            <a:spLocks noGrp="1"/>
          </p:cNvSpPr>
          <p:nvPr>
            <p:ph type="sldNum" sz="quarter" idx="14"/>
          </p:nvPr>
        </p:nvSpPr>
        <p:spPr>
          <a:xfrm>
            <a:off x="11311468" y="6294967"/>
            <a:ext cx="421217" cy="3640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B9342-724A-41A3-AA95-C34BB78E0E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41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62"/>
          <a:stretch>
            <a:fillRect/>
          </a:stretch>
        </p:blipFill>
        <p:spPr bwMode="auto">
          <a:xfrm>
            <a:off x="9023352" y="0"/>
            <a:ext cx="31686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234" y="5139267"/>
            <a:ext cx="2427817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>
            <a:extLst/>
          </p:cNvPr>
          <p:cNvSpPr>
            <a:spLocks noGrp="1"/>
          </p:cNvSpPr>
          <p:nvPr>
            <p:ph sz="quarter" idx="13"/>
          </p:nvPr>
        </p:nvSpPr>
        <p:spPr>
          <a:xfrm>
            <a:off x="1" y="0"/>
            <a:ext cx="9639843" cy="6858000"/>
          </a:xfrm>
        </p:spPr>
        <p:txBody>
          <a:bodyPr/>
          <a:lstStyle>
            <a:lvl1pPr marL="0" indent="0">
              <a:buNone/>
              <a:defRPr sz="37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9331037" y="666196"/>
            <a:ext cx="2753387" cy="2243259"/>
          </a:xfrm>
        </p:spPr>
        <p:txBody>
          <a:bodyPr anchor="t"/>
          <a:lstStyle>
            <a:lvl1pPr algn="l">
              <a:defRPr sz="3600" b="0" cap="none">
                <a:solidFill>
                  <a:srgbClr val="D85836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9444393" y="3077717"/>
            <a:ext cx="2640727" cy="1492793"/>
          </a:xfrm>
        </p:spPr>
        <p:txBody>
          <a:bodyPr>
            <a:noAutofit/>
          </a:bodyPr>
          <a:lstStyle>
            <a:lvl1pPr marL="0" indent="0" algn="l">
              <a:buNone/>
              <a:defRPr lang="en-US" sz="3000" dirty="0">
                <a:solidFill>
                  <a:schemeClr val="bg1"/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4">
            <a:extLst/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522F0-A59D-425E-9AF4-D0DD242756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249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vider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1184"/>
            <a:ext cx="12192000" cy="204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1" y="1468967"/>
            <a:ext cx="6627283" cy="213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4">
            <a:extLst/>
          </p:cNvPr>
          <p:cNvSpPr>
            <a:spLocks noGrp="1"/>
          </p:cNvSpPr>
          <p:nvPr>
            <p:ph type="sldNum" sz="quarter" idx="10"/>
          </p:nvPr>
        </p:nvSpPr>
        <p:spPr>
          <a:xfrm>
            <a:off x="11311468" y="6294967"/>
            <a:ext cx="421217" cy="3640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C7FBC-06BC-45B5-8FE4-0129FBC72A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62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7D8D5-9A29-4DE4-AAF6-D942307AD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3B969-7F69-4103-A255-050457443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04F36-F045-4DFF-9F30-E151999F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88DF-B66C-4CBA-B4D8-FCF37D26CA46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C1269-41D0-4616-A566-313AC4F6E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C2A0B-DC9E-4B1F-8223-95ECF5D5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919F-8F58-454B-A979-1D08B8F83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23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6D777-A347-4DA6-AE38-4B6C27736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257E6-D7F0-477E-8B64-ECE65F8D0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E5285C-27ED-40F3-9FE0-459498522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99C9A-F0AE-4F5D-90D8-59A846853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88DF-B66C-4CBA-B4D8-FCF37D26CA46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31BA34-C416-4FCA-8312-8EADF103B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E1E5D-62E2-4D1D-A507-6114E60E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919F-8F58-454B-A979-1D08B8F83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69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61E9E-3035-4CFB-9C85-37C5A6B80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D4240-C99C-4CF6-BBB4-238C67FDB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C5971F-753A-4BBA-B8A4-5844FCB41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21AEE-5322-4909-A63E-04F7368BB8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F1023C-212C-4977-BAAD-7D96D1120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E183A8-ED1D-46A3-89CA-719BA0B71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88DF-B66C-4CBA-B4D8-FCF37D26CA46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45DC57-331D-4435-842E-46EC84E23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FD174-6499-4145-A50A-8F216BCC2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919F-8F58-454B-A979-1D08B8F83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4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C904C-743A-4DA7-992F-9D2B48220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214D4-94BC-4328-987A-7BF1C0037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88DF-B66C-4CBA-B4D8-FCF37D26CA46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1C016-36A9-4671-AAF9-4130C36EB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5B785-CA0D-408E-BE44-1B0226CCF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919F-8F58-454B-A979-1D08B8F83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1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4E27FF-8880-4674-98D0-817E4A7D9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88DF-B66C-4CBA-B4D8-FCF37D26CA46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86EEF-BFF4-423C-80C6-69D0DA39C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5BC12-0FC1-4D35-B9C7-3E470C97B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919F-8F58-454B-A979-1D08B8F83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5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D665-71BF-465A-9D79-42F81D8DE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DCAF6-6F92-4C3C-A463-4CD974E12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7AEE10-68BD-4DED-8A1B-08F3AECA4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A8358-F41F-44AA-B234-00E84BFE1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88DF-B66C-4CBA-B4D8-FCF37D26CA46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F207C-63DE-4F49-BEAB-F928C2686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6043E8-31EA-4EC3-8654-8CF41AA6D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919F-8F58-454B-A979-1D08B8F83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98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476AA-2C6D-4887-BA77-B87A86E8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E7A87E-B879-48BB-BDED-ECD80449D2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435D0-DA59-46D3-A84C-47CFEA7D8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16FAEB-CA0F-4B3A-9B00-DCC1FDBD6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88DF-B66C-4CBA-B4D8-FCF37D26CA46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DEB1C-3130-4EA2-A2A5-9E6FB99FC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F39604-8A91-40F9-B832-D68518F59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919F-8F58-454B-A979-1D08B8F83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1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C42D3-EACA-40C0-A946-17B2C3089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D71DD-7743-409A-A065-9A2A6536B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0A736-A5B6-432B-9C90-902C3FDF0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788DF-B66C-4CBA-B4D8-FCF37D26CA46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7DDD3-2FD3-422A-9A70-9C8967E6A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C3ED7-F3AB-42B0-86FA-2761DEF83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4919F-8F58-454B-A979-1D08B8F83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-14817"/>
            <a:ext cx="12192000" cy="139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04563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372784"/>
            <a:ext cx="10972800" cy="442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12034" y="6333067"/>
            <a:ext cx="395817" cy="364067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>
              <a:defRPr sz="1067"/>
            </a:lvl1pPr>
          </a:lstStyle>
          <a:p>
            <a:pPr>
              <a:defRPr/>
            </a:pPr>
            <a:fld id="{D4D69589-8DB1-46DA-952D-D8F75666EB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933" y="118534"/>
            <a:ext cx="2590800" cy="83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53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189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Arial Black"/>
          <a:ea typeface="Arial Black" charset="0"/>
          <a:cs typeface="Arial Black"/>
        </a:defRPr>
      </a:lvl1pPr>
      <a:lvl2pPr algn="l" defTabSz="457189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Arial Black" charset="0"/>
          <a:cs typeface="Arial Black" charset="0"/>
        </a:defRPr>
      </a:lvl2pPr>
      <a:lvl3pPr algn="l" defTabSz="457189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Arial Black" charset="0"/>
          <a:cs typeface="Arial Black" charset="0"/>
        </a:defRPr>
      </a:lvl3pPr>
      <a:lvl4pPr algn="l" defTabSz="457189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Arial Black" charset="0"/>
          <a:cs typeface="Arial Black" charset="0"/>
        </a:defRPr>
      </a:lvl4pPr>
      <a:lvl5pPr algn="l" defTabSz="457189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Arial Black" charset="0"/>
          <a:cs typeface="Arial Black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Arial Black" charset="0"/>
          <a:cs typeface="Arial Black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Arial Black" charset="0"/>
          <a:cs typeface="Arial Black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Arial Black" charset="0"/>
          <a:cs typeface="Arial Black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Arial Black" charset="0"/>
          <a:cs typeface="Arial Black" charset="0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10000"/>
        <a:buFont typeface="Arial" charset="0"/>
        <a:buChar char="•"/>
        <a:defRPr sz="2800" kern="1200">
          <a:solidFill>
            <a:schemeClr val="tx2"/>
          </a:solidFill>
          <a:latin typeface="Georgia"/>
          <a:ea typeface="Georgia" charset="0"/>
          <a:cs typeface="Georgia"/>
        </a:defRPr>
      </a:lvl1pPr>
      <a:lvl2pPr marL="742932" indent="-285744" algn="l" defTabSz="457189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2"/>
          </a:solidFill>
          <a:latin typeface="Georgia"/>
          <a:ea typeface="Georgia" charset="0"/>
          <a:cs typeface="Georgia"/>
        </a:defRPr>
      </a:lvl2pPr>
      <a:lvl3pPr marL="1142971" indent="-228594" algn="l" defTabSz="457189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2"/>
          </a:solidFill>
          <a:latin typeface="Georgia"/>
          <a:ea typeface="Georgia" charset="0"/>
          <a:cs typeface="Georgia"/>
        </a:defRPr>
      </a:lvl3pPr>
      <a:lvl4pPr marL="1600160" indent="-228594" algn="l" defTabSz="457189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2"/>
          </a:solidFill>
          <a:latin typeface="Georgia"/>
          <a:ea typeface="Georgia" charset="0"/>
          <a:cs typeface="Georgia"/>
        </a:defRPr>
      </a:lvl4pPr>
      <a:lvl5pPr marL="2057349" indent="-228594" algn="l" defTabSz="457189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2"/>
          </a:solidFill>
          <a:latin typeface="Georgia"/>
          <a:ea typeface="Georgia" charset="0"/>
          <a:cs typeface="Georgi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Lxavier@SantaClaraCA.gov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270B79-1895-4C27-8E02-77BB0ACA8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79" b="1752"/>
          <a:stretch/>
        </p:blipFill>
        <p:spPr>
          <a:xfrm>
            <a:off x="-1" y="1402346"/>
            <a:ext cx="12192001" cy="495399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127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9FDA0A-59EB-478B-9E90-B41BF263F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8630" y="2046488"/>
            <a:ext cx="10067924" cy="23876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162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Impact Report</a:t>
            </a:r>
            <a:br>
              <a:rPr lang="en-US" b="1" dirty="0">
                <a:solidFill>
                  <a:srgbClr val="16214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162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Scoping Meeting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1E60B3-7833-461A-BD11-2A5018F51A4D}"/>
              </a:ext>
            </a:extLst>
          </p:cNvPr>
          <p:cNvSpPr txBox="1">
            <a:spLocks/>
          </p:cNvSpPr>
          <p:nvPr/>
        </p:nvSpPr>
        <p:spPr>
          <a:xfrm>
            <a:off x="1523999" y="4563177"/>
            <a:ext cx="9144000" cy="1214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300" b="1" dirty="0">
                <a:solidFill>
                  <a:srgbClr val="D85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Camino Real Specific Plan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33644B-78BE-4069-86B6-F95D3FDBB8CC}"/>
              </a:ext>
            </a:extLst>
          </p:cNvPr>
          <p:cNvSpPr/>
          <p:nvPr/>
        </p:nvSpPr>
        <p:spPr>
          <a:xfrm>
            <a:off x="0" y="6429375"/>
            <a:ext cx="12192000" cy="428625"/>
          </a:xfrm>
          <a:prstGeom prst="rect">
            <a:avLst/>
          </a:prstGeom>
          <a:solidFill>
            <a:srgbClr val="D8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18BEAE-B20D-4DE1-A656-938EC4404307}"/>
              </a:ext>
            </a:extLst>
          </p:cNvPr>
          <p:cNvSpPr txBox="1">
            <a:spLocks/>
          </p:cNvSpPr>
          <p:nvPr/>
        </p:nvSpPr>
        <p:spPr>
          <a:xfrm>
            <a:off x="8573549" y="6430963"/>
            <a:ext cx="3618451" cy="427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 Camino Real Specific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EA9AB-988A-4609-AEAC-C8E9F86DA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43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28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33644B-78BE-4069-86B6-F95D3FDBB8CC}"/>
              </a:ext>
            </a:extLst>
          </p:cNvPr>
          <p:cNvSpPr/>
          <p:nvPr/>
        </p:nvSpPr>
        <p:spPr>
          <a:xfrm>
            <a:off x="0" y="6429375"/>
            <a:ext cx="12192000" cy="428625"/>
          </a:xfrm>
          <a:prstGeom prst="rect">
            <a:avLst/>
          </a:prstGeom>
          <a:solidFill>
            <a:srgbClr val="D8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18BEAE-B20D-4DE1-A656-938EC4404307}"/>
              </a:ext>
            </a:extLst>
          </p:cNvPr>
          <p:cNvSpPr txBox="1">
            <a:spLocks/>
          </p:cNvSpPr>
          <p:nvPr/>
        </p:nvSpPr>
        <p:spPr>
          <a:xfrm>
            <a:off x="8573549" y="6430963"/>
            <a:ext cx="3618451" cy="427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 Camino Real Specific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EA9AB-988A-4609-AEAC-C8E9F86D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3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AF02FB2-3251-4CA9-AD56-471E577F5C0F}"/>
              </a:ext>
            </a:extLst>
          </p:cNvPr>
          <p:cNvSpPr txBox="1">
            <a:spLocks/>
          </p:cNvSpPr>
          <p:nvPr/>
        </p:nvSpPr>
        <p:spPr>
          <a:xfrm>
            <a:off x="400050" y="1134195"/>
            <a:ext cx="10515600" cy="1122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D85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CEQA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5A7B3-D124-4DC1-910D-EFCC92299135}"/>
              </a:ext>
            </a:extLst>
          </p:cNvPr>
          <p:cNvSpPr txBox="1">
            <a:spLocks/>
          </p:cNvSpPr>
          <p:nvPr/>
        </p:nvSpPr>
        <p:spPr>
          <a:xfrm>
            <a:off x="400050" y="2267712"/>
            <a:ext cx="10953750" cy="393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dirty="0">
                <a:solidFill>
                  <a:srgbClr val="162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an Environmental Impact Report (EIR)?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An informational document designed to inform the public and decision makers about potential environmental impacts of a project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A problem-solving tool  to avoid or less project impacts:</a:t>
            </a:r>
          </a:p>
          <a:p>
            <a:pPr marL="800100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Georgia" panose="02040502050405020303" pitchFamily="18" charset="0"/>
                <a:cs typeface="Arial" panose="020B0604020202020204" pitchFamily="34" charset="0"/>
              </a:rPr>
              <a:t>Mitigation measures</a:t>
            </a:r>
          </a:p>
          <a:p>
            <a:pPr marL="800100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Georgia" panose="02040502050405020303" pitchFamily="18" charset="0"/>
                <a:cs typeface="Arial" panose="020B0604020202020204" pitchFamily="34" charset="0"/>
              </a:rPr>
              <a:t>Alternatives</a:t>
            </a:r>
          </a:p>
          <a:p>
            <a:pPr marL="342900" lvl="1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  <a:cs typeface="Arial" panose="020B0604020202020204" pitchFamily="34" charset="0"/>
              </a:rPr>
              <a:t>Environmental impacts are just one of the factors decision makers consider</a:t>
            </a:r>
          </a:p>
          <a:p>
            <a:pPr algn="l"/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720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33644B-78BE-4069-86B6-F95D3FDBB8CC}"/>
              </a:ext>
            </a:extLst>
          </p:cNvPr>
          <p:cNvSpPr/>
          <p:nvPr/>
        </p:nvSpPr>
        <p:spPr>
          <a:xfrm>
            <a:off x="0" y="6429375"/>
            <a:ext cx="12192000" cy="428625"/>
          </a:xfrm>
          <a:prstGeom prst="rect">
            <a:avLst/>
          </a:prstGeom>
          <a:solidFill>
            <a:srgbClr val="D8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18BEAE-B20D-4DE1-A656-938EC4404307}"/>
              </a:ext>
            </a:extLst>
          </p:cNvPr>
          <p:cNvSpPr txBox="1">
            <a:spLocks/>
          </p:cNvSpPr>
          <p:nvPr/>
        </p:nvSpPr>
        <p:spPr>
          <a:xfrm>
            <a:off x="8573549" y="6430963"/>
            <a:ext cx="3618451" cy="427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 Camino Real Specific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EA9AB-988A-4609-AEAC-C8E9F86D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3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AF02FB2-3251-4CA9-AD56-471E577F5C0F}"/>
              </a:ext>
            </a:extLst>
          </p:cNvPr>
          <p:cNvSpPr txBox="1">
            <a:spLocks/>
          </p:cNvSpPr>
          <p:nvPr/>
        </p:nvSpPr>
        <p:spPr>
          <a:xfrm>
            <a:off x="400050" y="1133856"/>
            <a:ext cx="10515600" cy="1122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D85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CEQA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5A7B3-D124-4DC1-910D-EFCC92299135}"/>
              </a:ext>
            </a:extLst>
          </p:cNvPr>
          <p:cNvSpPr txBox="1">
            <a:spLocks/>
          </p:cNvSpPr>
          <p:nvPr/>
        </p:nvSpPr>
        <p:spPr>
          <a:xfrm>
            <a:off x="400050" y="2267712"/>
            <a:ext cx="10953750" cy="39371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dirty="0">
                <a:solidFill>
                  <a:srgbClr val="162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Component of the EIR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Executive Summary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Project Description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Environmental Impact Analysis</a:t>
            </a:r>
          </a:p>
          <a:p>
            <a:pPr marL="800100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Georgia" panose="02040502050405020303" pitchFamily="18" charset="0"/>
                <a:cs typeface="Arial" panose="020B0604020202020204" pitchFamily="34" charset="0"/>
              </a:rPr>
              <a:t>Existing Environmental Setting</a:t>
            </a:r>
          </a:p>
          <a:p>
            <a:pPr marL="800100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Georgia" panose="02040502050405020303" pitchFamily="18" charset="0"/>
                <a:cs typeface="Arial" panose="020B0604020202020204" pitchFamily="34" charset="0"/>
              </a:rPr>
              <a:t>Thresholds of Significance</a:t>
            </a:r>
          </a:p>
          <a:p>
            <a:pPr marL="800100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Georgia" panose="02040502050405020303" pitchFamily="18" charset="0"/>
                <a:cs typeface="Arial" panose="020B0604020202020204" pitchFamily="34" charset="0"/>
              </a:rPr>
              <a:t>Project Impacts</a:t>
            </a:r>
          </a:p>
          <a:p>
            <a:pPr marL="800100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Georgia" panose="02040502050405020303" pitchFamily="18" charset="0"/>
                <a:cs typeface="Arial" panose="020B0604020202020204" pitchFamily="34" charset="0"/>
              </a:rPr>
              <a:t>Cumulative Impacts</a:t>
            </a:r>
          </a:p>
          <a:p>
            <a:pPr marL="800100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Georgia" panose="02040502050405020303" pitchFamily="18" charset="0"/>
                <a:cs typeface="Arial" panose="020B0604020202020204" pitchFamily="34" charset="0"/>
              </a:rPr>
              <a:t>Mitigation Measures</a:t>
            </a:r>
          </a:p>
          <a:p>
            <a:pPr marL="800100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Georgia" panose="02040502050405020303" pitchFamily="18" charset="0"/>
                <a:cs typeface="Arial" panose="020B0604020202020204" pitchFamily="34" charset="0"/>
              </a:rPr>
              <a:t>Significance After Mitigation</a:t>
            </a:r>
          </a:p>
          <a:p>
            <a:pPr marL="342900" lvl="1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  <a:cs typeface="Arial" panose="020B0604020202020204" pitchFamily="34" charset="0"/>
              </a:rPr>
              <a:t>Alternatives</a:t>
            </a:r>
          </a:p>
          <a:p>
            <a:pPr algn="l"/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583FCE-2CED-440B-89F9-3F8274286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3071" y="3090232"/>
            <a:ext cx="5090729" cy="255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88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33644B-78BE-4069-86B6-F95D3FDBB8CC}"/>
              </a:ext>
            </a:extLst>
          </p:cNvPr>
          <p:cNvSpPr/>
          <p:nvPr/>
        </p:nvSpPr>
        <p:spPr>
          <a:xfrm>
            <a:off x="0" y="6429375"/>
            <a:ext cx="12192000" cy="428625"/>
          </a:xfrm>
          <a:prstGeom prst="rect">
            <a:avLst/>
          </a:prstGeom>
          <a:solidFill>
            <a:srgbClr val="D8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18BEAE-B20D-4DE1-A656-938EC4404307}"/>
              </a:ext>
            </a:extLst>
          </p:cNvPr>
          <p:cNvSpPr txBox="1">
            <a:spLocks/>
          </p:cNvSpPr>
          <p:nvPr/>
        </p:nvSpPr>
        <p:spPr>
          <a:xfrm>
            <a:off x="8573549" y="6430963"/>
            <a:ext cx="3618451" cy="427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 Camino Real Specific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EA9AB-988A-4609-AEAC-C8E9F86D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3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AF02FB2-3251-4CA9-AD56-471E577F5C0F}"/>
              </a:ext>
            </a:extLst>
          </p:cNvPr>
          <p:cNvSpPr txBox="1">
            <a:spLocks/>
          </p:cNvSpPr>
          <p:nvPr/>
        </p:nvSpPr>
        <p:spPr>
          <a:xfrm>
            <a:off x="400050" y="1133856"/>
            <a:ext cx="10515600" cy="1122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D85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CEQA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5A7B3-D124-4DC1-910D-EFCC92299135}"/>
              </a:ext>
            </a:extLst>
          </p:cNvPr>
          <p:cNvSpPr txBox="1">
            <a:spLocks/>
          </p:cNvSpPr>
          <p:nvPr/>
        </p:nvSpPr>
        <p:spPr>
          <a:xfrm>
            <a:off x="400050" y="2267712"/>
            <a:ext cx="10953750" cy="393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dirty="0">
                <a:solidFill>
                  <a:srgbClr val="162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Scope of the EIR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  <a:cs typeface="Arial" panose="020B0604020202020204" pitchFamily="34" charset="0"/>
              </a:rPr>
              <a:t>The EIR will be a program level document that analyzes the broad environmental effects of the project.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  <a:cs typeface="Arial" panose="020B0604020202020204" pitchFamily="34" charset="0"/>
              </a:rPr>
              <a:t>The analysis will focus on the issues present in the project area and potentially impacted, including: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l"/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D42F1B-AEFD-4B07-BC44-8F47269A9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830" y="3987856"/>
            <a:ext cx="9153709" cy="231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55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33644B-78BE-4069-86B6-F95D3FDBB8CC}"/>
              </a:ext>
            </a:extLst>
          </p:cNvPr>
          <p:cNvSpPr/>
          <p:nvPr/>
        </p:nvSpPr>
        <p:spPr>
          <a:xfrm>
            <a:off x="0" y="6429375"/>
            <a:ext cx="12192000" cy="428625"/>
          </a:xfrm>
          <a:prstGeom prst="rect">
            <a:avLst/>
          </a:prstGeom>
          <a:solidFill>
            <a:srgbClr val="D8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18BEAE-B20D-4DE1-A656-938EC4404307}"/>
              </a:ext>
            </a:extLst>
          </p:cNvPr>
          <p:cNvSpPr txBox="1">
            <a:spLocks/>
          </p:cNvSpPr>
          <p:nvPr/>
        </p:nvSpPr>
        <p:spPr>
          <a:xfrm>
            <a:off x="8573549" y="6430963"/>
            <a:ext cx="3618451" cy="427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 Camino Real Specific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EA9AB-988A-4609-AEAC-C8E9F86D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3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AF02FB2-3251-4CA9-AD56-471E577F5C0F}"/>
              </a:ext>
            </a:extLst>
          </p:cNvPr>
          <p:cNvSpPr txBox="1">
            <a:spLocks/>
          </p:cNvSpPr>
          <p:nvPr/>
        </p:nvSpPr>
        <p:spPr>
          <a:xfrm>
            <a:off x="400050" y="1133856"/>
            <a:ext cx="10515600" cy="1122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D85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CEQA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5A7B3-D124-4DC1-910D-EFCC92299135}"/>
              </a:ext>
            </a:extLst>
          </p:cNvPr>
          <p:cNvSpPr txBox="1">
            <a:spLocks/>
          </p:cNvSpPr>
          <p:nvPr/>
        </p:nvSpPr>
        <p:spPr>
          <a:xfrm>
            <a:off x="400050" y="2267712"/>
            <a:ext cx="10953750" cy="393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dirty="0">
                <a:solidFill>
                  <a:srgbClr val="162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EIR Process</a:t>
            </a:r>
          </a:p>
          <a:p>
            <a:pPr algn="l"/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1EBF72-F392-4776-951A-C7B7E371FEB2}"/>
              </a:ext>
            </a:extLst>
          </p:cNvPr>
          <p:cNvCxnSpPr>
            <a:cxnSpLocks/>
          </p:cNvCxnSpPr>
          <p:nvPr/>
        </p:nvCxnSpPr>
        <p:spPr>
          <a:xfrm>
            <a:off x="8401050" y="2192343"/>
            <a:ext cx="760332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08C7D5-8546-4CB3-99E3-9A706585CC16}"/>
              </a:ext>
            </a:extLst>
          </p:cNvPr>
          <p:cNvCxnSpPr>
            <a:cxnSpLocks/>
          </p:cNvCxnSpPr>
          <p:nvPr/>
        </p:nvCxnSpPr>
        <p:spPr>
          <a:xfrm>
            <a:off x="8573546" y="2634117"/>
            <a:ext cx="587831" cy="7337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D09D18-5FBD-4637-A70B-DA3F5F00B962}"/>
              </a:ext>
            </a:extLst>
          </p:cNvPr>
          <p:cNvCxnSpPr>
            <a:cxnSpLocks/>
          </p:cNvCxnSpPr>
          <p:nvPr/>
        </p:nvCxnSpPr>
        <p:spPr>
          <a:xfrm>
            <a:off x="8563049" y="3229985"/>
            <a:ext cx="587831" cy="7337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B8D831-BC96-4479-836F-9A986943DB14}"/>
              </a:ext>
            </a:extLst>
          </p:cNvPr>
          <p:cNvCxnSpPr>
            <a:cxnSpLocks/>
          </p:cNvCxnSpPr>
          <p:nvPr/>
        </p:nvCxnSpPr>
        <p:spPr>
          <a:xfrm>
            <a:off x="8573546" y="4416147"/>
            <a:ext cx="587831" cy="7337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90F730-1DC1-43EC-BA5A-42EE194C6EEC}"/>
              </a:ext>
            </a:extLst>
          </p:cNvPr>
          <p:cNvCxnSpPr>
            <a:cxnSpLocks/>
          </p:cNvCxnSpPr>
          <p:nvPr/>
        </p:nvCxnSpPr>
        <p:spPr>
          <a:xfrm>
            <a:off x="9150880" y="2192343"/>
            <a:ext cx="0" cy="449111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BB1C9D-89F8-4D82-A044-709F88DBB782}"/>
              </a:ext>
            </a:extLst>
          </p:cNvPr>
          <p:cNvCxnSpPr>
            <a:cxnSpLocks/>
          </p:cNvCxnSpPr>
          <p:nvPr/>
        </p:nvCxnSpPr>
        <p:spPr>
          <a:xfrm>
            <a:off x="9150880" y="3229985"/>
            <a:ext cx="0" cy="1193499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BB7ACD2-F84F-441C-992B-EF01C9811FC6}"/>
              </a:ext>
            </a:extLst>
          </p:cNvPr>
          <p:cNvCxnSpPr>
            <a:cxnSpLocks/>
          </p:cNvCxnSpPr>
          <p:nvPr/>
        </p:nvCxnSpPr>
        <p:spPr>
          <a:xfrm>
            <a:off x="9150879" y="3822184"/>
            <a:ext cx="587831" cy="7337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427AF4-9E8A-4F5D-9CAA-B9F8251AC913}"/>
              </a:ext>
            </a:extLst>
          </p:cNvPr>
          <p:cNvCxnSpPr>
            <a:cxnSpLocks/>
          </p:cNvCxnSpPr>
          <p:nvPr/>
        </p:nvCxnSpPr>
        <p:spPr>
          <a:xfrm>
            <a:off x="9150879" y="2379377"/>
            <a:ext cx="587831" cy="7337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2F62A8-F914-453B-8D3B-A3805855D80A}"/>
              </a:ext>
            </a:extLst>
          </p:cNvPr>
          <p:cNvCxnSpPr>
            <a:cxnSpLocks/>
          </p:cNvCxnSpPr>
          <p:nvPr/>
        </p:nvCxnSpPr>
        <p:spPr>
          <a:xfrm flipH="1">
            <a:off x="6427503" y="2332348"/>
            <a:ext cx="5" cy="335539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FCE65E6-9403-4688-9B4F-C3AAE7C784EC}"/>
              </a:ext>
            </a:extLst>
          </p:cNvPr>
          <p:cNvSpPr txBox="1"/>
          <p:nvPr/>
        </p:nvSpPr>
        <p:spPr>
          <a:xfrm>
            <a:off x="4281464" y="2000340"/>
            <a:ext cx="4292087" cy="369332"/>
          </a:xfrm>
          <a:prstGeom prst="rect">
            <a:avLst/>
          </a:prstGeom>
          <a:solidFill>
            <a:srgbClr val="F3CAB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Distribute Notice of Preparation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B922F6-C67E-4298-93D3-898379F4C971}"/>
              </a:ext>
            </a:extLst>
          </p:cNvPr>
          <p:cNvSpPr txBox="1"/>
          <p:nvPr/>
        </p:nvSpPr>
        <p:spPr>
          <a:xfrm>
            <a:off x="4281462" y="2449953"/>
            <a:ext cx="4292087" cy="369332"/>
          </a:xfrm>
          <a:prstGeom prst="rect">
            <a:avLst/>
          </a:prstGeom>
          <a:solidFill>
            <a:srgbClr val="F3CAB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Prepare Draft EIR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50ABB9-8FD9-4D58-9045-472740732B66}"/>
              </a:ext>
            </a:extLst>
          </p:cNvPr>
          <p:cNvSpPr txBox="1"/>
          <p:nvPr/>
        </p:nvSpPr>
        <p:spPr>
          <a:xfrm>
            <a:off x="4281463" y="2920574"/>
            <a:ext cx="4292086" cy="646331"/>
          </a:xfrm>
          <a:prstGeom prst="rect">
            <a:avLst/>
          </a:prstGeom>
          <a:solidFill>
            <a:srgbClr val="F3CAB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File Notice of Completion &amp; post Notice of Availability of Draft EIR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58A490-FC8B-4303-9883-F0D8BFFAEC22}"/>
              </a:ext>
            </a:extLst>
          </p:cNvPr>
          <p:cNvSpPr txBox="1"/>
          <p:nvPr/>
        </p:nvSpPr>
        <p:spPr>
          <a:xfrm>
            <a:off x="4281462" y="3649533"/>
            <a:ext cx="4292086" cy="369332"/>
          </a:xfrm>
          <a:prstGeom prst="rect">
            <a:avLst/>
          </a:prstGeom>
          <a:solidFill>
            <a:srgbClr val="F3CAB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Public review (45-day minimum)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4FDD39-4565-44D1-A4F7-FBBBAA1FEC65}"/>
              </a:ext>
            </a:extLst>
          </p:cNvPr>
          <p:cNvSpPr txBox="1"/>
          <p:nvPr/>
        </p:nvSpPr>
        <p:spPr>
          <a:xfrm>
            <a:off x="4281461" y="4097634"/>
            <a:ext cx="4292086" cy="646331"/>
          </a:xfrm>
          <a:prstGeom prst="rect">
            <a:avLst/>
          </a:prstGeom>
          <a:solidFill>
            <a:srgbClr val="F3CAB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Prepare Final EIR, including response to comments on Draft EIR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46E3A8-9553-4016-A9BC-668D83F53B94}"/>
              </a:ext>
            </a:extLst>
          </p:cNvPr>
          <p:cNvSpPr txBox="1"/>
          <p:nvPr/>
        </p:nvSpPr>
        <p:spPr>
          <a:xfrm>
            <a:off x="4281460" y="4828104"/>
            <a:ext cx="4292086" cy="646331"/>
          </a:xfrm>
          <a:prstGeom prst="rect">
            <a:avLst/>
          </a:prstGeom>
          <a:solidFill>
            <a:srgbClr val="F3CAB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Prepare findings and, if applicable, Statement of Overriding Considerations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E8F46A-B2E5-4485-860B-93C82E7AA0D6}"/>
              </a:ext>
            </a:extLst>
          </p:cNvPr>
          <p:cNvSpPr txBox="1"/>
          <p:nvPr/>
        </p:nvSpPr>
        <p:spPr>
          <a:xfrm>
            <a:off x="4281460" y="5558566"/>
            <a:ext cx="4292086" cy="646331"/>
          </a:xfrm>
          <a:prstGeom prst="rect">
            <a:avLst/>
          </a:prstGeom>
          <a:solidFill>
            <a:srgbClr val="F3CAB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Lead agency certifies EIR, makes decision on project; file Notice of Determination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97753D-959D-4E2B-A607-D83EAEA9F984}"/>
              </a:ext>
            </a:extLst>
          </p:cNvPr>
          <p:cNvSpPr txBox="1"/>
          <p:nvPr/>
        </p:nvSpPr>
        <p:spPr>
          <a:xfrm>
            <a:off x="9718681" y="1718124"/>
            <a:ext cx="1958128" cy="923330"/>
          </a:xfrm>
          <a:prstGeom prst="rect">
            <a:avLst/>
          </a:prstGeom>
          <a:solidFill>
            <a:srgbClr val="F3CAB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Solicit input on content of Draft EIR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BB2F4D-7508-4A60-9E11-1AB6F3A93FF8}"/>
              </a:ext>
            </a:extLst>
          </p:cNvPr>
          <p:cNvSpPr txBox="1"/>
          <p:nvPr/>
        </p:nvSpPr>
        <p:spPr>
          <a:xfrm>
            <a:off x="9718681" y="3709003"/>
            <a:ext cx="1958128" cy="923330"/>
          </a:xfrm>
          <a:prstGeom prst="rect">
            <a:avLst/>
          </a:prstGeom>
          <a:solidFill>
            <a:srgbClr val="F3CAB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Solicit comments on adequacy of Draft EIR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D71B255D-8FA5-41C3-AB36-E1A3AE197045}"/>
              </a:ext>
            </a:extLst>
          </p:cNvPr>
          <p:cNvSpPr/>
          <p:nvPr/>
        </p:nvSpPr>
        <p:spPr>
          <a:xfrm>
            <a:off x="10141212" y="2904561"/>
            <a:ext cx="1548876" cy="325424"/>
          </a:xfrm>
          <a:prstGeom prst="wedgeRoundRectCallout">
            <a:avLst>
              <a:gd name="adj1" fmla="val -41820"/>
              <a:gd name="adj2" fmla="val -147385"/>
              <a:gd name="adj3" fmla="val 16667"/>
            </a:avLst>
          </a:prstGeom>
          <a:solidFill>
            <a:srgbClr val="162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WE ARE HERE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2BEBAC0-FDF4-45BC-99C1-65AB2902439B}"/>
              </a:ext>
            </a:extLst>
          </p:cNvPr>
          <p:cNvCxnSpPr>
            <a:cxnSpLocks/>
          </p:cNvCxnSpPr>
          <p:nvPr/>
        </p:nvCxnSpPr>
        <p:spPr>
          <a:xfrm>
            <a:off x="4104190" y="2065673"/>
            <a:ext cx="0" cy="398596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DCCA83A-9596-4745-BAB9-0509064FD6E9}"/>
              </a:ext>
            </a:extLst>
          </p:cNvPr>
          <p:cNvSpPr txBox="1"/>
          <p:nvPr/>
        </p:nvSpPr>
        <p:spPr>
          <a:xfrm rot="16200000">
            <a:off x="3281400" y="3986002"/>
            <a:ext cx="135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EIR Process</a:t>
            </a:r>
          </a:p>
        </p:txBody>
      </p:sp>
    </p:spTree>
    <p:extLst>
      <p:ext uri="{BB962C8B-B14F-4D97-AF65-F5344CB8AC3E}">
        <p14:creationId xmlns:p14="http://schemas.microsoft.com/office/powerpoint/2010/main" val="1209143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33644B-78BE-4069-86B6-F95D3FDBB8CC}"/>
              </a:ext>
            </a:extLst>
          </p:cNvPr>
          <p:cNvSpPr/>
          <p:nvPr/>
        </p:nvSpPr>
        <p:spPr>
          <a:xfrm>
            <a:off x="0" y="6429375"/>
            <a:ext cx="12192000" cy="428625"/>
          </a:xfrm>
          <a:prstGeom prst="rect">
            <a:avLst/>
          </a:prstGeom>
          <a:solidFill>
            <a:srgbClr val="D8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18BEAE-B20D-4DE1-A656-938EC4404307}"/>
              </a:ext>
            </a:extLst>
          </p:cNvPr>
          <p:cNvSpPr txBox="1">
            <a:spLocks/>
          </p:cNvSpPr>
          <p:nvPr/>
        </p:nvSpPr>
        <p:spPr>
          <a:xfrm>
            <a:off x="8573549" y="6430963"/>
            <a:ext cx="3618451" cy="427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 Camino Real Specific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EA9AB-988A-4609-AEAC-C8E9F86D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3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AF02FB2-3251-4CA9-AD56-471E577F5C0F}"/>
              </a:ext>
            </a:extLst>
          </p:cNvPr>
          <p:cNvSpPr txBox="1">
            <a:spLocks/>
          </p:cNvSpPr>
          <p:nvPr/>
        </p:nvSpPr>
        <p:spPr>
          <a:xfrm>
            <a:off x="400050" y="1134195"/>
            <a:ext cx="10515600" cy="1122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D85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5A7B3-D124-4DC1-910D-EFCC92299135}"/>
              </a:ext>
            </a:extLst>
          </p:cNvPr>
          <p:cNvSpPr txBox="1">
            <a:spLocks/>
          </p:cNvSpPr>
          <p:nvPr/>
        </p:nvSpPr>
        <p:spPr>
          <a:xfrm>
            <a:off x="400050" y="2267712"/>
            <a:ext cx="10953750" cy="393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  <a:cs typeface="Arial" panose="020B0604020202020204" pitchFamily="34" charset="0"/>
              </a:rPr>
              <a:t>Helping us with the scope of the EIR.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Overall project timeline.</a:t>
            </a:r>
            <a:endParaRPr lang="en-US" sz="24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l"/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501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33644B-78BE-4069-86B6-F95D3FDBB8CC}"/>
              </a:ext>
            </a:extLst>
          </p:cNvPr>
          <p:cNvSpPr/>
          <p:nvPr/>
        </p:nvSpPr>
        <p:spPr>
          <a:xfrm>
            <a:off x="0" y="6429375"/>
            <a:ext cx="12192000" cy="428625"/>
          </a:xfrm>
          <a:prstGeom prst="rect">
            <a:avLst/>
          </a:prstGeom>
          <a:solidFill>
            <a:srgbClr val="D8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18BEAE-B20D-4DE1-A656-938EC4404307}"/>
              </a:ext>
            </a:extLst>
          </p:cNvPr>
          <p:cNvSpPr txBox="1">
            <a:spLocks/>
          </p:cNvSpPr>
          <p:nvPr/>
        </p:nvSpPr>
        <p:spPr>
          <a:xfrm>
            <a:off x="8573549" y="6430963"/>
            <a:ext cx="3618451" cy="427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 Camino Real Specific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EA9AB-988A-4609-AEAC-C8E9F86D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3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AF02FB2-3251-4CA9-AD56-471E577F5C0F}"/>
              </a:ext>
            </a:extLst>
          </p:cNvPr>
          <p:cNvSpPr txBox="1">
            <a:spLocks/>
          </p:cNvSpPr>
          <p:nvPr/>
        </p:nvSpPr>
        <p:spPr>
          <a:xfrm>
            <a:off x="400050" y="1133856"/>
            <a:ext cx="10515600" cy="1122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D85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Helping us with the EIR Scope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5A7B3-D124-4DC1-910D-EFCC92299135}"/>
              </a:ext>
            </a:extLst>
          </p:cNvPr>
          <p:cNvSpPr txBox="1">
            <a:spLocks/>
          </p:cNvSpPr>
          <p:nvPr/>
        </p:nvSpPr>
        <p:spPr>
          <a:xfrm>
            <a:off x="400050" y="2267712"/>
            <a:ext cx="10953750" cy="39371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dirty="0">
                <a:solidFill>
                  <a:srgbClr val="162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your comments on the scope of the EIR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Environmental topics to be addressed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Alternatives to be evaluated</a:t>
            </a:r>
          </a:p>
          <a:p>
            <a:pPr algn="l"/>
            <a:endParaRPr lang="en-US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r>
              <a:rPr lang="en-US" b="1" dirty="0">
                <a:latin typeface="Georgia" panose="02040502050405020303" pitchFamily="18" charset="0"/>
                <a:cs typeface="Arial" panose="020B0604020202020204" pitchFamily="34" charset="0"/>
              </a:rPr>
              <a:t>Please provide your comments by 5:00 PM on June 6, 2019</a:t>
            </a:r>
          </a:p>
          <a:p>
            <a:r>
              <a:rPr lang="en-US" b="1" dirty="0">
                <a:latin typeface="Georgia" panose="02040502050405020303" pitchFamily="18" charset="0"/>
                <a:cs typeface="Arial" panose="020B0604020202020204" pitchFamily="34" charset="0"/>
              </a:rPr>
              <a:t>Comments can be emailed to </a:t>
            </a:r>
            <a:r>
              <a:rPr lang="en-US" b="1" dirty="0">
                <a:solidFill>
                  <a:srgbClr val="01969C"/>
                </a:solidFill>
                <a:latin typeface="Georgia" panose="02040502050405020303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Lxavier@SantaClaraCA.gov</a:t>
            </a:r>
            <a:r>
              <a:rPr lang="en-US" b="1" dirty="0">
                <a:latin typeface="Georgia" panose="02040502050405020303" pitchFamily="18" charset="0"/>
                <a:cs typeface="Arial" panose="020B0604020202020204" pitchFamily="34" charset="0"/>
              </a:rPr>
              <a:t>, or mailed to:</a:t>
            </a:r>
          </a:p>
          <a:p>
            <a:pPr lvl="1"/>
            <a:endParaRPr lang="en-US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City of Santa Clara – Community Development Dept.</a:t>
            </a:r>
          </a:p>
          <a:p>
            <a:pPr lvl="1"/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Attn: Lesley Xavier, Principal Planner</a:t>
            </a:r>
          </a:p>
          <a:p>
            <a:pPr lvl="1"/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1500 Warburton Avenue</a:t>
            </a:r>
          </a:p>
          <a:p>
            <a:pPr lvl="1"/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Santa Clara, California 95050</a:t>
            </a:r>
          </a:p>
        </p:txBody>
      </p:sp>
    </p:spTree>
    <p:extLst>
      <p:ext uri="{BB962C8B-B14F-4D97-AF65-F5344CB8AC3E}">
        <p14:creationId xmlns:p14="http://schemas.microsoft.com/office/powerpoint/2010/main" val="3271649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Placeholder 2"/>
          <p:cNvSpPr>
            <a:spLocks noGrp="1"/>
          </p:cNvSpPr>
          <p:nvPr>
            <p:ph type="body" idx="1"/>
          </p:nvPr>
        </p:nvSpPr>
        <p:spPr>
          <a:xfrm>
            <a:off x="656167" y="2048934"/>
            <a:ext cx="10955867" cy="8509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charset="0"/>
                <a:cs typeface="Arial" charset="0"/>
              </a:rPr>
              <a:t>Project Timeline </a:t>
            </a:r>
          </a:p>
        </p:txBody>
      </p:sp>
      <p:sp>
        <p:nvSpPr>
          <p:cNvPr id="33795" name="Slide Number Placeholder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10000"/>
              <a:buFont typeface="Arial" charset="0"/>
              <a:buChar char="•"/>
              <a:defRPr sz="2800">
                <a:solidFill>
                  <a:schemeClr val="tx2"/>
                </a:solidFill>
                <a:latin typeface="Georgia" pitchFamily="18" charset="0"/>
                <a:ea typeface="Georgia" pitchFamily="18" charset="0"/>
                <a:cs typeface="Georgia" pitchFamily="18" charset="0"/>
              </a:defRPr>
            </a:lvl1pPr>
            <a:lvl2pPr marL="990575" indent="-380990" eaLnBrk="0" hangingPunct="0">
              <a:lnSpc>
                <a:spcPct val="140000"/>
              </a:lnSpc>
              <a:spcBef>
                <a:spcPct val="20000"/>
              </a:spcBef>
              <a:buFont typeface="Arial" charset="0"/>
              <a:buChar char="–"/>
              <a:defRPr sz="2667">
                <a:solidFill>
                  <a:schemeClr val="tx2"/>
                </a:solidFill>
                <a:latin typeface="Georgia" pitchFamily="18" charset="0"/>
                <a:ea typeface="Georgia" pitchFamily="18" charset="0"/>
                <a:cs typeface="Georgia" pitchFamily="18" charset="0"/>
              </a:defRPr>
            </a:lvl2pPr>
            <a:lvl3pPr marL="1523962" indent="-304792" eaLnBrk="0" hangingPunct="0">
              <a:lnSpc>
                <a:spcPct val="140000"/>
              </a:lnSpc>
              <a:spcBef>
                <a:spcPct val="20000"/>
              </a:spcBef>
              <a:buFont typeface="Arial" charset="0"/>
              <a:buChar char="•"/>
              <a:defRPr>
                <a:solidFill>
                  <a:schemeClr val="tx2"/>
                </a:solidFill>
                <a:latin typeface="Georgia" pitchFamily="18" charset="0"/>
                <a:ea typeface="Georgia" pitchFamily="18" charset="0"/>
                <a:cs typeface="Georgia" pitchFamily="18" charset="0"/>
              </a:defRPr>
            </a:lvl3pPr>
            <a:lvl4pPr marL="2133547" indent="-304792" eaLnBrk="0" hangingPunct="0">
              <a:lnSpc>
                <a:spcPct val="140000"/>
              </a:lnSpc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2"/>
                </a:solidFill>
                <a:latin typeface="Georgia" pitchFamily="18" charset="0"/>
                <a:ea typeface="Georgia" pitchFamily="18" charset="0"/>
                <a:cs typeface="Georgia" pitchFamily="18" charset="0"/>
              </a:defRPr>
            </a:lvl4pPr>
            <a:lvl5pPr marL="2743131" indent="-304792" eaLnBrk="0" hangingPunct="0">
              <a:lnSpc>
                <a:spcPct val="140000"/>
              </a:lnSpc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2"/>
                </a:solidFill>
                <a:latin typeface="Georgia" pitchFamily="18" charset="0"/>
                <a:ea typeface="Georgia" pitchFamily="18" charset="0"/>
                <a:cs typeface="Georgia" pitchFamily="18" charset="0"/>
              </a:defRPr>
            </a:lvl5pPr>
            <a:lvl6pPr marL="3352716" indent="-304792" defTabSz="609585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Georgia" pitchFamily="18" charset="0"/>
                <a:ea typeface="Georgia" pitchFamily="18" charset="0"/>
                <a:cs typeface="Georgia" pitchFamily="18" charset="0"/>
              </a:defRPr>
            </a:lvl6pPr>
            <a:lvl7pPr marL="3962301" indent="-304792" defTabSz="609585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Georgia" pitchFamily="18" charset="0"/>
                <a:ea typeface="Georgia" pitchFamily="18" charset="0"/>
                <a:cs typeface="Georgia" pitchFamily="18" charset="0"/>
              </a:defRPr>
            </a:lvl7pPr>
            <a:lvl8pPr marL="4571886" indent="-304792" defTabSz="609585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Georgia" pitchFamily="18" charset="0"/>
                <a:ea typeface="Georgia" pitchFamily="18" charset="0"/>
                <a:cs typeface="Georgia" pitchFamily="18" charset="0"/>
              </a:defRPr>
            </a:lvl8pPr>
            <a:lvl9pPr marL="5181470" indent="-304792" defTabSz="609585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Georgia" pitchFamily="18" charset="0"/>
                <a:ea typeface="Georgia" pitchFamily="18" charset="0"/>
                <a:cs typeface="Georgia" pitchFamily="18" charset="0"/>
              </a:defRPr>
            </a:lvl9pPr>
          </a:lstStyle>
          <a:p>
            <a:pPr defTabSz="609585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2874CA96-5AE1-4AAD-806F-F66ECE0DA6CA}" type="slidenum">
              <a:rPr lang="en-US" altLang="en-US" sz="1067">
                <a:solidFill>
                  <a:srgbClr val="333333"/>
                </a:solidFill>
                <a:latin typeface="Arial" charset="0"/>
                <a:cs typeface="Arial" charset="0"/>
              </a:rPr>
              <a:pPr defTabSz="609585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16</a:t>
            </a:fld>
            <a:endParaRPr lang="en-US" altLang="en-US" sz="1067">
              <a:solidFill>
                <a:srgbClr val="333333"/>
              </a:solidFill>
              <a:latin typeface="Arial" charset="0"/>
              <a:cs typeface="Arial" charset="0"/>
            </a:endParaRPr>
          </a:p>
        </p:txBody>
      </p:sp>
      <p:sp>
        <p:nvSpPr>
          <p:cNvPr id="33797" name="Title 1"/>
          <p:cNvSpPr>
            <a:spLocks noGrp="1"/>
          </p:cNvSpPr>
          <p:nvPr>
            <p:ph type="title"/>
          </p:nvPr>
        </p:nvSpPr>
        <p:spPr>
          <a:xfrm>
            <a:off x="609600" y="1104900"/>
            <a:ext cx="10955867" cy="1289051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 Black" pitchFamily="34" charset="0"/>
                <a:ea typeface="Arial Black" pitchFamily="34" charset="0"/>
                <a:cs typeface="Arial Black" pitchFamily="34" charset="0"/>
              </a:rPr>
              <a:t>El Camino Real Specific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37AF5-D6D1-49E4-AFBD-0EE889BF6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7" y="3187664"/>
            <a:ext cx="11285354" cy="29931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33644B-78BE-4069-86B6-F95D3FDBB8CC}"/>
              </a:ext>
            </a:extLst>
          </p:cNvPr>
          <p:cNvSpPr/>
          <p:nvPr/>
        </p:nvSpPr>
        <p:spPr>
          <a:xfrm>
            <a:off x="0" y="6429375"/>
            <a:ext cx="12192000" cy="428625"/>
          </a:xfrm>
          <a:prstGeom prst="rect">
            <a:avLst/>
          </a:prstGeom>
          <a:solidFill>
            <a:srgbClr val="D8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18BEAE-B20D-4DE1-A656-938EC4404307}"/>
              </a:ext>
            </a:extLst>
          </p:cNvPr>
          <p:cNvSpPr txBox="1">
            <a:spLocks/>
          </p:cNvSpPr>
          <p:nvPr/>
        </p:nvSpPr>
        <p:spPr>
          <a:xfrm>
            <a:off x="8573549" y="6430963"/>
            <a:ext cx="3618451" cy="427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 Camino Real Specific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EA9AB-988A-4609-AEAC-C8E9F86D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3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AF02FB2-3251-4CA9-AD56-471E577F5C0F}"/>
              </a:ext>
            </a:extLst>
          </p:cNvPr>
          <p:cNvSpPr txBox="1">
            <a:spLocks/>
          </p:cNvSpPr>
          <p:nvPr/>
        </p:nvSpPr>
        <p:spPr>
          <a:xfrm>
            <a:off x="400050" y="1134195"/>
            <a:ext cx="10515600" cy="1122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D85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5A7B3-D124-4DC1-910D-EFCC92299135}"/>
              </a:ext>
            </a:extLst>
          </p:cNvPr>
          <p:cNvSpPr txBox="1">
            <a:spLocks/>
          </p:cNvSpPr>
          <p:nvPr/>
        </p:nvSpPr>
        <p:spPr>
          <a:xfrm>
            <a:off x="400050" y="2262882"/>
            <a:ext cx="10953750" cy="393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Introductions and Welcome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Explanation of the proposed project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Overview of the Environmental Impact Report (EIR) process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Preliminary scope of the EIR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Public input on the scope of the EIR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Adjournment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390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33644B-78BE-4069-86B6-F95D3FDBB8CC}"/>
              </a:ext>
            </a:extLst>
          </p:cNvPr>
          <p:cNvSpPr/>
          <p:nvPr/>
        </p:nvSpPr>
        <p:spPr>
          <a:xfrm>
            <a:off x="0" y="6429375"/>
            <a:ext cx="12192000" cy="428625"/>
          </a:xfrm>
          <a:prstGeom prst="rect">
            <a:avLst/>
          </a:prstGeom>
          <a:solidFill>
            <a:srgbClr val="D8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18BEAE-B20D-4DE1-A656-938EC4404307}"/>
              </a:ext>
            </a:extLst>
          </p:cNvPr>
          <p:cNvSpPr txBox="1">
            <a:spLocks/>
          </p:cNvSpPr>
          <p:nvPr/>
        </p:nvSpPr>
        <p:spPr>
          <a:xfrm>
            <a:off x="8573549" y="6430963"/>
            <a:ext cx="3618451" cy="427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 Camino Real Specific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EA9AB-988A-4609-AEAC-C8E9F86D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3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AF02FB2-3251-4CA9-AD56-471E577F5C0F}"/>
              </a:ext>
            </a:extLst>
          </p:cNvPr>
          <p:cNvSpPr txBox="1">
            <a:spLocks/>
          </p:cNvSpPr>
          <p:nvPr/>
        </p:nvSpPr>
        <p:spPr>
          <a:xfrm>
            <a:off x="400050" y="1134195"/>
            <a:ext cx="10515600" cy="1122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D85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Welcome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5A7B3-D124-4DC1-910D-EFCC92299135}"/>
              </a:ext>
            </a:extLst>
          </p:cNvPr>
          <p:cNvSpPr txBox="1">
            <a:spLocks/>
          </p:cNvSpPr>
          <p:nvPr/>
        </p:nvSpPr>
        <p:spPr>
          <a:xfrm>
            <a:off x="400050" y="2262882"/>
            <a:ext cx="10953750" cy="393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dirty="0">
                <a:solidFill>
                  <a:srgbClr val="162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Purpose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To provide information on the EIR process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To give you a brief overview of the project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To get your input on the scope of the EIR</a:t>
            </a:r>
          </a:p>
          <a:p>
            <a:pPr marL="800100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Georgia" panose="02040502050405020303" pitchFamily="18" charset="0"/>
                <a:cs typeface="Arial" panose="020B0604020202020204" pitchFamily="34" charset="0"/>
              </a:rPr>
              <a:t>Topics to be analyzed in the EIR</a:t>
            </a:r>
          </a:p>
          <a:p>
            <a:pPr marL="800100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Georgia" panose="02040502050405020303" pitchFamily="18" charset="0"/>
                <a:cs typeface="Arial" panose="020B0604020202020204" pitchFamily="34" charset="0"/>
              </a:rPr>
              <a:t>Alternatives to be analyzed in the EIR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978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33644B-78BE-4069-86B6-F95D3FDBB8CC}"/>
              </a:ext>
            </a:extLst>
          </p:cNvPr>
          <p:cNvSpPr/>
          <p:nvPr/>
        </p:nvSpPr>
        <p:spPr>
          <a:xfrm>
            <a:off x="0" y="6429375"/>
            <a:ext cx="12192000" cy="428625"/>
          </a:xfrm>
          <a:prstGeom prst="rect">
            <a:avLst/>
          </a:prstGeom>
          <a:solidFill>
            <a:srgbClr val="D8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18BEAE-B20D-4DE1-A656-938EC4404307}"/>
              </a:ext>
            </a:extLst>
          </p:cNvPr>
          <p:cNvSpPr txBox="1">
            <a:spLocks/>
          </p:cNvSpPr>
          <p:nvPr/>
        </p:nvSpPr>
        <p:spPr>
          <a:xfrm>
            <a:off x="8573549" y="6430963"/>
            <a:ext cx="3618451" cy="427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 Camino Real Specific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EA9AB-988A-4609-AEAC-C8E9F86D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3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AF02FB2-3251-4CA9-AD56-471E577F5C0F}"/>
              </a:ext>
            </a:extLst>
          </p:cNvPr>
          <p:cNvSpPr txBox="1">
            <a:spLocks/>
          </p:cNvSpPr>
          <p:nvPr/>
        </p:nvSpPr>
        <p:spPr>
          <a:xfrm>
            <a:off x="400050" y="1134195"/>
            <a:ext cx="10515600" cy="1122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D85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Project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5A7B3-D124-4DC1-910D-EFCC92299135}"/>
              </a:ext>
            </a:extLst>
          </p:cNvPr>
          <p:cNvSpPr txBox="1">
            <a:spLocks/>
          </p:cNvSpPr>
          <p:nvPr/>
        </p:nvSpPr>
        <p:spPr>
          <a:xfrm>
            <a:off x="400050" y="2267712"/>
            <a:ext cx="10953750" cy="393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dirty="0">
                <a:solidFill>
                  <a:srgbClr val="162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Area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3.2 mile corridor from the western City Limits to Lafayette Street.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Approximately 316 acres of properties that are located immediately adjacent to the segment of the El Camino Real within the Specific Plan boundary.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3563CC5A-4115-4409-8E5B-1BCAA8DAE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6568"/>
          <a:stretch/>
        </p:blipFill>
        <p:spPr bwMode="auto">
          <a:xfrm>
            <a:off x="124740" y="4116695"/>
            <a:ext cx="11942519" cy="217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620F4746-FB33-45E9-8998-E9B3C777A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84035" r="55177" b="1582"/>
          <a:stretch>
            <a:fillRect/>
          </a:stretch>
        </p:blipFill>
        <p:spPr bwMode="auto">
          <a:xfrm>
            <a:off x="9650994" y="5702196"/>
            <a:ext cx="2343836" cy="51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761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33644B-78BE-4069-86B6-F95D3FDBB8CC}"/>
              </a:ext>
            </a:extLst>
          </p:cNvPr>
          <p:cNvSpPr/>
          <p:nvPr/>
        </p:nvSpPr>
        <p:spPr>
          <a:xfrm>
            <a:off x="0" y="6429375"/>
            <a:ext cx="12192000" cy="428625"/>
          </a:xfrm>
          <a:prstGeom prst="rect">
            <a:avLst/>
          </a:prstGeom>
          <a:solidFill>
            <a:srgbClr val="D8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18BEAE-B20D-4DE1-A656-938EC4404307}"/>
              </a:ext>
            </a:extLst>
          </p:cNvPr>
          <p:cNvSpPr txBox="1">
            <a:spLocks/>
          </p:cNvSpPr>
          <p:nvPr/>
        </p:nvSpPr>
        <p:spPr>
          <a:xfrm>
            <a:off x="8573549" y="6430963"/>
            <a:ext cx="3618451" cy="427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 Camino Real Specific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EA9AB-988A-4609-AEAC-C8E9F86D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3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AF02FB2-3251-4CA9-AD56-471E577F5C0F}"/>
              </a:ext>
            </a:extLst>
          </p:cNvPr>
          <p:cNvSpPr txBox="1">
            <a:spLocks/>
          </p:cNvSpPr>
          <p:nvPr/>
        </p:nvSpPr>
        <p:spPr>
          <a:xfrm>
            <a:off x="400050" y="1134195"/>
            <a:ext cx="10515600" cy="1122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D85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Project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5A7B3-D124-4DC1-910D-EFCC92299135}"/>
              </a:ext>
            </a:extLst>
          </p:cNvPr>
          <p:cNvSpPr txBox="1">
            <a:spLocks/>
          </p:cNvSpPr>
          <p:nvPr/>
        </p:nvSpPr>
        <p:spPr>
          <a:xfrm>
            <a:off x="400049" y="2262882"/>
            <a:ext cx="10963275" cy="393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dirty="0">
                <a:solidFill>
                  <a:srgbClr val="162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Conditions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El Camino Real is currently an automobile-oriented corridor comprised of a mix of commercial strip malls and newer residential development.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The City’s General Plan envisions the El Camino Real as a tree-lined, pedestrian and transit-oriented corridor with a mix of residential and retail.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8B8D83-2212-4440-A7B5-15068A717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45"/>
          <a:stretch/>
        </p:blipFill>
        <p:spPr>
          <a:xfrm>
            <a:off x="1023937" y="4476750"/>
            <a:ext cx="10144125" cy="183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39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33644B-78BE-4069-86B6-F95D3FDBB8CC}"/>
              </a:ext>
            </a:extLst>
          </p:cNvPr>
          <p:cNvSpPr/>
          <p:nvPr/>
        </p:nvSpPr>
        <p:spPr>
          <a:xfrm>
            <a:off x="0" y="6429375"/>
            <a:ext cx="12192000" cy="428625"/>
          </a:xfrm>
          <a:prstGeom prst="rect">
            <a:avLst/>
          </a:prstGeom>
          <a:solidFill>
            <a:srgbClr val="D8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18BEAE-B20D-4DE1-A656-938EC4404307}"/>
              </a:ext>
            </a:extLst>
          </p:cNvPr>
          <p:cNvSpPr txBox="1">
            <a:spLocks/>
          </p:cNvSpPr>
          <p:nvPr/>
        </p:nvSpPr>
        <p:spPr>
          <a:xfrm>
            <a:off x="8573549" y="6430963"/>
            <a:ext cx="3618451" cy="427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 Camino Real Specific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EA9AB-988A-4609-AEAC-C8E9F86D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3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AF02FB2-3251-4CA9-AD56-471E577F5C0F}"/>
              </a:ext>
            </a:extLst>
          </p:cNvPr>
          <p:cNvSpPr txBox="1">
            <a:spLocks/>
          </p:cNvSpPr>
          <p:nvPr/>
        </p:nvSpPr>
        <p:spPr>
          <a:xfrm>
            <a:off x="400050" y="1134195"/>
            <a:ext cx="10515600" cy="1122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D85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Project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5A7B3-D124-4DC1-910D-EFCC92299135}"/>
              </a:ext>
            </a:extLst>
          </p:cNvPr>
          <p:cNvSpPr txBox="1">
            <a:spLocks/>
          </p:cNvSpPr>
          <p:nvPr/>
        </p:nvSpPr>
        <p:spPr>
          <a:xfrm>
            <a:off x="400050" y="2267712"/>
            <a:ext cx="9420225" cy="393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dirty="0">
                <a:solidFill>
                  <a:srgbClr val="162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 of the El Camino Real Specific Plan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Refine and implement the General Plan vision for the area.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Create goals, policies, and design standards.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Identify specific improvements and actions to achieve the vision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Address required specific plan topics such as land use, transportation, and infrastructure.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A8C3F1-F2C3-4F04-8603-68D429315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846" y="2999728"/>
            <a:ext cx="2165204" cy="277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22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33644B-78BE-4069-86B6-F95D3FDBB8CC}"/>
              </a:ext>
            </a:extLst>
          </p:cNvPr>
          <p:cNvSpPr/>
          <p:nvPr/>
        </p:nvSpPr>
        <p:spPr>
          <a:xfrm>
            <a:off x="0" y="6429375"/>
            <a:ext cx="12192000" cy="428625"/>
          </a:xfrm>
          <a:prstGeom prst="rect">
            <a:avLst/>
          </a:prstGeom>
          <a:solidFill>
            <a:srgbClr val="D8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18BEAE-B20D-4DE1-A656-938EC4404307}"/>
              </a:ext>
            </a:extLst>
          </p:cNvPr>
          <p:cNvSpPr txBox="1">
            <a:spLocks/>
          </p:cNvSpPr>
          <p:nvPr/>
        </p:nvSpPr>
        <p:spPr>
          <a:xfrm>
            <a:off x="8573549" y="6430963"/>
            <a:ext cx="3618451" cy="427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 Camino Real Specific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EA9AB-988A-4609-AEAC-C8E9F86D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3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AF02FB2-3251-4CA9-AD56-471E577F5C0F}"/>
              </a:ext>
            </a:extLst>
          </p:cNvPr>
          <p:cNvSpPr txBox="1">
            <a:spLocks/>
          </p:cNvSpPr>
          <p:nvPr/>
        </p:nvSpPr>
        <p:spPr>
          <a:xfrm>
            <a:off x="400050" y="1134195"/>
            <a:ext cx="10515600" cy="1122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D85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Project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5A7B3-D124-4DC1-910D-EFCC92299135}"/>
              </a:ext>
            </a:extLst>
          </p:cNvPr>
          <p:cNvSpPr txBox="1">
            <a:spLocks/>
          </p:cNvSpPr>
          <p:nvPr/>
        </p:nvSpPr>
        <p:spPr>
          <a:xfrm>
            <a:off x="400050" y="2267713"/>
            <a:ext cx="10953750" cy="116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dirty="0">
                <a:solidFill>
                  <a:srgbClr val="162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Land Use Plan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D77D7BC-B65F-4DDC-8ADA-4236D2D49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2" b="5234"/>
          <a:stretch/>
        </p:blipFill>
        <p:spPr>
          <a:xfrm>
            <a:off x="490801" y="3061287"/>
            <a:ext cx="11301150" cy="299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B41D6A-96EC-4A13-9D7C-2CA69936A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926" y="5353555"/>
            <a:ext cx="7058025" cy="107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17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33644B-78BE-4069-86B6-F95D3FDBB8CC}"/>
              </a:ext>
            </a:extLst>
          </p:cNvPr>
          <p:cNvSpPr/>
          <p:nvPr/>
        </p:nvSpPr>
        <p:spPr>
          <a:xfrm>
            <a:off x="0" y="6429375"/>
            <a:ext cx="12192000" cy="428625"/>
          </a:xfrm>
          <a:prstGeom prst="rect">
            <a:avLst/>
          </a:prstGeom>
          <a:solidFill>
            <a:srgbClr val="D8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18BEAE-B20D-4DE1-A656-938EC4404307}"/>
              </a:ext>
            </a:extLst>
          </p:cNvPr>
          <p:cNvSpPr txBox="1">
            <a:spLocks/>
          </p:cNvSpPr>
          <p:nvPr/>
        </p:nvSpPr>
        <p:spPr>
          <a:xfrm>
            <a:off x="8573549" y="6430963"/>
            <a:ext cx="3618451" cy="427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 Camino Real Specific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EA9AB-988A-4609-AEAC-C8E9F86D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3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AF02FB2-3251-4CA9-AD56-471E577F5C0F}"/>
              </a:ext>
            </a:extLst>
          </p:cNvPr>
          <p:cNvSpPr txBox="1">
            <a:spLocks/>
          </p:cNvSpPr>
          <p:nvPr/>
        </p:nvSpPr>
        <p:spPr>
          <a:xfrm>
            <a:off x="400050" y="1134195"/>
            <a:ext cx="10515600" cy="1122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D85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Project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5A7B3-D124-4DC1-910D-EFCC92299135}"/>
              </a:ext>
            </a:extLst>
          </p:cNvPr>
          <p:cNvSpPr txBox="1">
            <a:spLocks/>
          </p:cNvSpPr>
          <p:nvPr/>
        </p:nvSpPr>
        <p:spPr>
          <a:xfrm>
            <a:off x="400050" y="2267712"/>
            <a:ext cx="11525250" cy="393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dirty="0">
                <a:solidFill>
                  <a:srgbClr val="162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Land Use Plan – Growth Assumptions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An additional 6,200 residential units beyond the 2,073 that are allocated under the General Plan and of which some have been constructed in the project area.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Approximately 315,000 square feet less commercial space than currently exists in the project area.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AB68256-FF11-49ED-A852-9369D93D9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"/>
          <a:stretch>
            <a:fillRect/>
          </a:stretch>
        </p:blipFill>
        <p:spPr bwMode="auto">
          <a:xfrm>
            <a:off x="6500479" y="4491773"/>
            <a:ext cx="2524922" cy="16985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\\VSRVFSPROD01\inter-dept-data\Datafile\PLANNING\Advance Planning\Specific Plans\El Camino Area Plan\Pictures\Villas on the Blvd\IMG_9204.JPG">
            <a:extLst>
              <a:ext uri="{FF2B5EF4-FFF2-40B4-BE49-F238E27FC236}">
                <a16:creationId xmlns:a16="http://schemas.microsoft.com/office/drawing/2014/main" id="{8AFBEF4E-90E7-4D09-AA59-19EFA549F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9"/>
          <a:stretch>
            <a:fillRect/>
          </a:stretch>
        </p:blipFill>
        <p:spPr bwMode="auto">
          <a:xfrm>
            <a:off x="3747064" y="4505602"/>
            <a:ext cx="2511447" cy="16985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4B74845-5472-493E-B443-4EA5381D1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3"/>
          <a:stretch>
            <a:fillRect/>
          </a:stretch>
        </p:blipFill>
        <p:spPr bwMode="auto">
          <a:xfrm>
            <a:off x="857943" y="4505602"/>
            <a:ext cx="2647153" cy="1703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F3D9B2-0564-440A-9E2F-0B44F6928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5771" y="4491773"/>
            <a:ext cx="2274005" cy="1713124"/>
          </a:xfrm>
          <a:prstGeom prst="rect">
            <a:avLst/>
          </a:prstGeom>
          <a:ln w="12700">
            <a:solidFill>
              <a:srgbClr val="162141"/>
            </a:solidFill>
          </a:ln>
        </p:spPr>
      </p:pic>
    </p:spTree>
    <p:extLst>
      <p:ext uri="{BB962C8B-B14F-4D97-AF65-F5344CB8AC3E}">
        <p14:creationId xmlns:p14="http://schemas.microsoft.com/office/powerpoint/2010/main" val="3043350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1D3A5-D747-45F0-AEC6-011344C90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52" y="3639344"/>
            <a:ext cx="9952898" cy="27900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33644B-78BE-4069-86B6-F95D3FDBB8CC}"/>
              </a:ext>
            </a:extLst>
          </p:cNvPr>
          <p:cNvSpPr/>
          <p:nvPr/>
        </p:nvSpPr>
        <p:spPr>
          <a:xfrm>
            <a:off x="0" y="6429375"/>
            <a:ext cx="12192000" cy="428625"/>
          </a:xfrm>
          <a:prstGeom prst="rect">
            <a:avLst/>
          </a:prstGeom>
          <a:solidFill>
            <a:srgbClr val="D8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18BEAE-B20D-4DE1-A656-938EC4404307}"/>
              </a:ext>
            </a:extLst>
          </p:cNvPr>
          <p:cNvSpPr txBox="1">
            <a:spLocks/>
          </p:cNvSpPr>
          <p:nvPr/>
        </p:nvSpPr>
        <p:spPr>
          <a:xfrm>
            <a:off x="8573549" y="6430963"/>
            <a:ext cx="3618451" cy="427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 Camino Real Specific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EA9AB-988A-4609-AEAC-C8E9F86D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43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AF02FB2-3251-4CA9-AD56-471E577F5C0F}"/>
              </a:ext>
            </a:extLst>
          </p:cNvPr>
          <p:cNvSpPr txBox="1">
            <a:spLocks/>
          </p:cNvSpPr>
          <p:nvPr/>
        </p:nvSpPr>
        <p:spPr>
          <a:xfrm>
            <a:off x="400050" y="1134195"/>
            <a:ext cx="10515600" cy="1122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D85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Project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5A7B3-D124-4DC1-910D-EFCC92299135}"/>
              </a:ext>
            </a:extLst>
          </p:cNvPr>
          <p:cNvSpPr txBox="1">
            <a:spLocks/>
          </p:cNvSpPr>
          <p:nvPr/>
        </p:nvSpPr>
        <p:spPr>
          <a:xfrm>
            <a:off x="400050" y="2267712"/>
            <a:ext cx="10953750" cy="17613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dirty="0">
                <a:solidFill>
                  <a:srgbClr val="162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Camino Real Right-of-Way Alternative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cs typeface="Arial" panose="020B0604020202020204" pitchFamily="34" charset="0"/>
              </a:rPr>
              <a:t>The project includes recommendations for conceptual modifications to the roadway and streetscape enhancements to enable safer and a greater number of multi-modal transportation options along El Camino Real. </a:t>
            </a:r>
          </a:p>
        </p:txBody>
      </p:sp>
    </p:spTree>
    <p:extLst>
      <p:ext uri="{BB962C8B-B14F-4D97-AF65-F5344CB8AC3E}">
        <p14:creationId xmlns:p14="http://schemas.microsoft.com/office/powerpoint/2010/main" val="2213426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SC Council PPT Template">
  <a:themeElements>
    <a:clrScheme name="Custom 1">
      <a:dk1>
        <a:srgbClr val="333333"/>
      </a:dk1>
      <a:lt1>
        <a:sysClr val="window" lastClr="FFFFFF"/>
      </a:lt1>
      <a:dk2>
        <a:srgbClr val="152140"/>
      </a:dk2>
      <a:lt2>
        <a:srgbClr val="E4E1DC"/>
      </a:lt2>
      <a:accent1>
        <a:srgbClr val="D85836"/>
      </a:accent1>
      <a:accent2>
        <a:srgbClr val="152140"/>
      </a:accent2>
      <a:accent3>
        <a:srgbClr val="ABD8D0"/>
      </a:accent3>
      <a:accent4>
        <a:srgbClr val="4DC2C8"/>
      </a:accent4>
      <a:accent5>
        <a:srgbClr val="B0A79E"/>
      </a:accent5>
      <a:accent6>
        <a:srgbClr val="005551"/>
      </a:accent6>
      <a:hlink>
        <a:srgbClr val="D85836"/>
      </a:hlink>
      <a:folHlink>
        <a:srgbClr val="D8583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heryl2 original fonts" id="{AE84A2FA-0496-4557-B873-316261B29DE4}" vid="{B69C2207-E6FA-4AE2-9AB0-BD16B096E5C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747</Words>
  <Application>Microsoft Office PowerPoint</Application>
  <PresentationFormat>Widescreen</PresentationFormat>
  <Paragraphs>114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Georgia</vt:lpstr>
      <vt:lpstr>Office Theme</vt:lpstr>
      <vt:lpstr>CSC Council PPT Template</vt:lpstr>
      <vt:lpstr> Environmental Impact Report Scoping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 Camino Real Specific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Camino Real Specific Plan Environmental Impact Report Scoping Meeting</dc:title>
  <dc:creator>George Dix</dc:creator>
  <cp:lastModifiedBy>Lesley Xavier</cp:lastModifiedBy>
  <cp:revision>93</cp:revision>
  <dcterms:created xsi:type="dcterms:W3CDTF">2019-05-06T18:36:28Z</dcterms:created>
  <dcterms:modified xsi:type="dcterms:W3CDTF">2019-05-14T17:42:21Z</dcterms:modified>
</cp:coreProperties>
</file>