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40"/>
  </p:notesMasterIdLst>
  <p:handoutMasterIdLst>
    <p:handoutMasterId r:id="rId41"/>
  </p:handoutMasterIdLst>
  <p:sldIdLst>
    <p:sldId id="393" r:id="rId2"/>
    <p:sldId id="557" r:id="rId3"/>
    <p:sldId id="397" r:id="rId4"/>
    <p:sldId id="339" r:id="rId5"/>
    <p:sldId id="505" r:id="rId6"/>
    <p:sldId id="499" r:id="rId7"/>
    <p:sldId id="500" r:id="rId8"/>
    <p:sldId id="501" r:id="rId9"/>
    <p:sldId id="385" r:id="rId10"/>
    <p:sldId id="399" r:id="rId11"/>
    <p:sldId id="496" r:id="rId12"/>
    <p:sldId id="419" r:id="rId13"/>
    <p:sldId id="439" r:id="rId14"/>
    <p:sldId id="378" r:id="rId15"/>
    <p:sldId id="497" r:id="rId16"/>
    <p:sldId id="471" r:id="rId17"/>
    <p:sldId id="556" r:id="rId18"/>
    <p:sldId id="402" r:id="rId19"/>
    <p:sldId id="477" r:id="rId20"/>
    <p:sldId id="486" r:id="rId21"/>
    <p:sldId id="502" r:id="rId22"/>
    <p:sldId id="504" r:id="rId23"/>
    <p:sldId id="448" r:id="rId24"/>
    <p:sldId id="555" r:id="rId25"/>
    <p:sldId id="475" r:id="rId26"/>
    <p:sldId id="436" r:id="rId27"/>
    <p:sldId id="465" r:id="rId28"/>
    <p:sldId id="468" r:id="rId29"/>
    <p:sldId id="469" r:id="rId30"/>
    <p:sldId id="470" r:id="rId31"/>
    <p:sldId id="472" r:id="rId32"/>
    <p:sldId id="473" r:id="rId33"/>
    <p:sldId id="309" r:id="rId34"/>
    <p:sldId id="554" r:id="rId35"/>
    <p:sldId id="484" r:id="rId36"/>
    <p:sldId id="462" r:id="rId37"/>
    <p:sldId id="498" r:id="rId38"/>
    <p:sldId id="503" r:id="rId39"/>
  </p:sldIdLst>
  <p:sldSz cx="12188825"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 uri="{2D200454-40CA-4A62-9FC3-DE9A4176ACB9}">
      <p15:notesGuideLst xmlns:p15="http://schemas.microsoft.com/office/powerpoint/2012/main">
        <p15:guide id="1" orient="horz" pos="2933"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uerite Leoni, MML" initials="MLM" lastIdx="1" clrIdx="0"/>
  <p:cmAuthor id="2" name="jessvborck" initials="j" lastIdx="1" clrIdx="1"/>
  <p:cmAuthor id="3" name="Robin" initials="R" lastIdx="12" clrIdx="2">
    <p:extLst>
      <p:ext uri="{19B8F6BF-5375-455C-9EA6-DF929625EA0E}">
        <p15:presenceInfo xmlns:p15="http://schemas.microsoft.com/office/powerpoint/2012/main" userId="6e88f46f1275378d" providerId="Windows Live"/>
      </p:ext>
    </p:extLst>
  </p:cmAuthor>
  <p:cmAuthor id="4" name="Shelley Lapkoff" initials="SL" lastIdx="2" clrIdx="3">
    <p:extLst>
      <p:ext uri="{19B8F6BF-5375-455C-9EA6-DF929625EA0E}">
        <p15:presenceInfo xmlns:p15="http://schemas.microsoft.com/office/powerpoint/2012/main" userId="720c1fbe0e0171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5215"/>
    <a:srgbClr val="0066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80" autoAdjust="0"/>
    <p:restoredTop sz="94660"/>
  </p:normalViewPr>
  <p:slideViewPr>
    <p:cSldViewPr>
      <p:cViewPr varScale="1">
        <p:scale>
          <a:sx n="59" d="100"/>
          <a:sy n="59" d="100"/>
        </p:scale>
        <p:origin x="460" y="60"/>
      </p:cViewPr>
      <p:guideLst>
        <p:guide orient="horz" pos="2160"/>
        <p:guide pos="2880"/>
        <p:guide pos="3839"/>
      </p:guideLst>
    </p:cSldViewPr>
  </p:slideViewPr>
  <p:notesTextViewPr>
    <p:cViewPr>
      <p:scale>
        <a:sx n="1" d="1"/>
        <a:sy n="1" d="1"/>
      </p:scale>
      <p:origin x="0" y="0"/>
    </p:cViewPr>
  </p:notesTextViewPr>
  <p:sorterViewPr>
    <p:cViewPr>
      <p:scale>
        <a:sx n="125" d="100"/>
        <a:sy n="125" d="100"/>
      </p:scale>
      <p:origin x="0" y="-13840"/>
    </p:cViewPr>
  </p:sorterViewPr>
  <p:notesViewPr>
    <p:cSldViewPr>
      <p:cViewPr varScale="1">
        <p:scale>
          <a:sx n="47" d="100"/>
          <a:sy n="47" d="100"/>
        </p:scale>
        <p:origin x="2700" y="60"/>
      </p:cViewPr>
      <p:guideLst>
        <p:guide orient="horz" pos="2933"/>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1-09-09T07:51:21.699" idx="2">
    <p:pos x="7654" y="2051"/>
    <p:text>“Language minorities” are specifically defined in federal law to mean persons of American Indian, Asian American, Alaska Native or Spanish heritage. 
VRA requires creation of minority districts only if the group can form the majority in a single member district that otherwise complies with the law.  Bartlett v. Strickland, 556 U.S. 1 (2009).</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14393" cy="465772"/>
          </a:xfrm>
          <a:prstGeom prst="rect">
            <a:avLst/>
          </a:prstGeom>
        </p:spPr>
        <p:txBody>
          <a:bodyPr vert="horz" lIns="90196" tIns="45097" rIns="90196" bIns="45097" rtlCol="0"/>
          <a:lstStyle>
            <a:lvl1pPr algn="l">
              <a:defRPr sz="1200"/>
            </a:lvl1pPr>
          </a:lstStyle>
          <a:p>
            <a:endParaRPr lang="en-US" dirty="0"/>
          </a:p>
        </p:txBody>
      </p:sp>
      <p:sp>
        <p:nvSpPr>
          <p:cNvPr id="3" name="Date Placeholder 2"/>
          <p:cNvSpPr>
            <a:spLocks noGrp="1"/>
          </p:cNvSpPr>
          <p:nvPr>
            <p:ph type="dt" sz="quarter" idx="1"/>
          </p:nvPr>
        </p:nvSpPr>
        <p:spPr>
          <a:xfrm>
            <a:off x="3938874" y="4"/>
            <a:ext cx="3014393" cy="465772"/>
          </a:xfrm>
          <a:prstGeom prst="rect">
            <a:avLst/>
          </a:prstGeom>
        </p:spPr>
        <p:txBody>
          <a:bodyPr vert="horz" lIns="90196" tIns="45097" rIns="90196" bIns="45097" rtlCol="0"/>
          <a:lstStyle>
            <a:lvl1pPr algn="r">
              <a:defRPr sz="1200"/>
            </a:lvl1pPr>
          </a:lstStyle>
          <a:p>
            <a:fld id="{CCDB7F98-EB51-4B82-B2EC-AA19C9BD04A9}" type="datetimeFigureOut">
              <a:rPr lang="en-US" smtClean="0"/>
              <a:t>1/12/2022</a:t>
            </a:fld>
            <a:endParaRPr lang="en-US" dirty="0"/>
          </a:p>
        </p:txBody>
      </p:sp>
      <p:sp>
        <p:nvSpPr>
          <p:cNvPr id="4" name="Footer Placeholder 3"/>
          <p:cNvSpPr>
            <a:spLocks noGrp="1"/>
          </p:cNvSpPr>
          <p:nvPr>
            <p:ph type="ftr" sz="quarter" idx="2"/>
          </p:nvPr>
        </p:nvSpPr>
        <p:spPr>
          <a:xfrm>
            <a:off x="6" y="8841742"/>
            <a:ext cx="3014393" cy="465772"/>
          </a:xfrm>
          <a:prstGeom prst="rect">
            <a:avLst/>
          </a:prstGeom>
        </p:spPr>
        <p:txBody>
          <a:bodyPr vert="horz" lIns="90196" tIns="45097" rIns="90196" bIns="4509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8874" y="8841742"/>
            <a:ext cx="3014393" cy="465772"/>
          </a:xfrm>
          <a:prstGeom prst="rect">
            <a:avLst/>
          </a:prstGeom>
        </p:spPr>
        <p:txBody>
          <a:bodyPr vert="horz" lIns="90196" tIns="45097" rIns="90196" bIns="45097" rtlCol="0" anchor="b"/>
          <a:lstStyle>
            <a:lvl1pPr algn="r">
              <a:defRPr sz="1200"/>
            </a:lvl1pPr>
          </a:lstStyle>
          <a:p>
            <a:fld id="{096D0440-BF8C-4955-B97E-11A17371B072}" type="slidenum">
              <a:rPr lang="en-US" smtClean="0"/>
              <a:t>‹#›</a:t>
            </a:fld>
            <a:endParaRPr lang="en-US" dirty="0"/>
          </a:p>
        </p:txBody>
      </p:sp>
    </p:spTree>
    <p:extLst>
      <p:ext uri="{BB962C8B-B14F-4D97-AF65-F5344CB8AC3E}">
        <p14:creationId xmlns:p14="http://schemas.microsoft.com/office/powerpoint/2010/main" val="477667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14393" cy="465772"/>
          </a:xfrm>
          <a:prstGeom prst="rect">
            <a:avLst/>
          </a:prstGeom>
        </p:spPr>
        <p:txBody>
          <a:bodyPr vert="horz" lIns="90196" tIns="45097" rIns="90196" bIns="45097" rtlCol="0"/>
          <a:lstStyle>
            <a:lvl1pPr algn="l">
              <a:defRPr sz="1200"/>
            </a:lvl1pPr>
          </a:lstStyle>
          <a:p>
            <a:endParaRPr lang="en-US" dirty="0"/>
          </a:p>
        </p:txBody>
      </p:sp>
      <p:sp>
        <p:nvSpPr>
          <p:cNvPr id="3" name="Date Placeholder 2"/>
          <p:cNvSpPr>
            <a:spLocks noGrp="1"/>
          </p:cNvSpPr>
          <p:nvPr>
            <p:ph type="dt" idx="1"/>
          </p:nvPr>
        </p:nvSpPr>
        <p:spPr>
          <a:xfrm>
            <a:off x="3938874" y="4"/>
            <a:ext cx="3014393" cy="465772"/>
          </a:xfrm>
          <a:prstGeom prst="rect">
            <a:avLst/>
          </a:prstGeom>
        </p:spPr>
        <p:txBody>
          <a:bodyPr vert="horz" lIns="90196" tIns="45097" rIns="90196" bIns="45097" rtlCol="0"/>
          <a:lstStyle>
            <a:lvl1pPr algn="r">
              <a:defRPr sz="1200"/>
            </a:lvl1pPr>
          </a:lstStyle>
          <a:p>
            <a:fld id="{272C23A2-5890-49A3-B72D-47B896606C1F}" type="datetimeFigureOut">
              <a:rPr lang="en-US" smtClean="0"/>
              <a:t>1/12/2022</a:t>
            </a:fld>
            <a:endParaRPr lang="en-US" dirty="0"/>
          </a:p>
        </p:txBody>
      </p:sp>
      <p:sp>
        <p:nvSpPr>
          <p:cNvPr id="4" name="Slide Image Placeholder 3"/>
          <p:cNvSpPr>
            <a:spLocks noGrp="1" noRot="1" noChangeAspect="1"/>
          </p:cNvSpPr>
          <p:nvPr>
            <p:ph type="sldImg" idx="2"/>
          </p:nvPr>
        </p:nvSpPr>
        <p:spPr>
          <a:xfrm>
            <a:off x="374650" y="698500"/>
            <a:ext cx="6205538" cy="3492500"/>
          </a:xfrm>
          <a:prstGeom prst="rect">
            <a:avLst/>
          </a:prstGeom>
          <a:noFill/>
          <a:ln w="12700">
            <a:solidFill>
              <a:prstClr val="black"/>
            </a:solidFill>
          </a:ln>
        </p:spPr>
        <p:txBody>
          <a:bodyPr vert="horz" lIns="90196" tIns="45097" rIns="90196" bIns="45097" rtlCol="0" anchor="ctr"/>
          <a:lstStyle/>
          <a:p>
            <a:endParaRPr lang="en-US" dirty="0"/>
          </a:p>
        </p:txBody>
      </p:sp>
      <p:sp>
        <p:nvSpPr>
          <p:cNvPr id="5" name="Notes Placeholder 4"/>
          <p:cNvSpPr>
            <a:spLocks noGrp="1"/>
          </p:cNvSpPr>
          <p:nvPr>
            <p:ph type="body" sz="quarter" idx="3"/>
          </p:nvPr>
        </p:nvSpPr>
        <p:spPr>
          <a:xfrm>
            <a:off x="696118" y="4422463"/>
            <a:ext cx="5562608" cy="4188778"/>
          </a:xfrm>
          <a:prstGeom prst="rect">
            <a:avLst/>
          </a:prstGeom>
        </p:spPr>
        <p:txBody>
          <a:bodyPr vert="horz" lIns="90196" tIns="45097" rIns="90196" bIns="450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1742"/>
            <a:ext cx="3014393" cy="465772"/>
          </a:xfrm>
          <a:prstGeom prst="rect">
            <a:avLst/>
          </a:prstGeom>
        </p:spPr>
        <p:txBody>
          <a:bodyPr vert="horz" lIns="90196" tIns="45097" rIns="90196" bIns="4509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8874" y="8841742"/>
            <a:ext cx="3014393" cy="465772"/>
          </a:xfrm>
          <a:prstGeom prst="rect">
            <a:avLst/>
          </a:prstGeom>
        </p:spPr>
        <p:txBody>
          <a:bodyPr vert="horz" lIns="90196" tIns="45097" rIns="90196" bIns="45097" rtlCol="0" anchor="b"/>
          <a:lstStyle>
            <a:lvl1pPr algn="r">
              <a:defRPr sz="1200"/>
            </a:lvl1pPr>
          </a:lstStyle>
          <a:p>
            <a:fld id="{C7DD6F77-E0F8-4CED-97BD-8A73DCB3E7CD}" type="slidenum">
              <a:rPr lang="en-US" smtClean="0"/>
              <a:t>‹#›</a:t>
            </a:fld>
            <a:endParaRPr lang="en-US" dirty="0"/>
          </a:p>
        </p:txBody>
      </p:sp>
    </p:spTree>
    <p:extLst>
      <p:ext uri="{BB962C8B-B14F-4D97-AF65-F5344CB8AC3E}">
        <p14:creationId xmlns:p14="http://schemas.microsoft.com/office/powerpoint/2010/main" val="352202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1</a:t>
            </a:fld>
            <a:endParaRPr lang="en-US" dirty="0"/>
          </a:p>
        </p:txBody>
      </p:sp>
    </p:spTree>
    <p:extLst>
      <p:ext uri="{BB962C8B-B14F-4D97-AF65-F5344CB8AC3E}">
        <p14:creationId xmlns:p14="http://schemas.microsoft.com/office/powerpoint/2010/main" val="3289712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10</a:t>
            </a:fld>
            <a:endParaRPr lang="en-US" dirty="0"/>
          </a:p>
        </p:txBody>
      </p:sp>
    </p:spTree>
    <p:extLst>
      <p:ext uri="{BB962C8B-B14F-4D97-AF65-F5344CB8AC3E}">
        <p14:creationId xmlns:p14="http://schemas.microsoft.com/office/powerpoint/2010/main" val="396892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12</a:t>
            </a:fld>
            <a:endParaRPr lang="en-US" dirty="0"/>
          </a:p>
        </p:txBody>
      </p:sp>
    </p:spTree>
    <p:extLst>
      <p:ext uri="{BB962C8B-B14F-4D97-AF65-F5344CB8AC3E}">
        <p14:creationId xmlns:p14="http://schemas.microsoft.com/office/powerpoint/2010/main" val="295083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13</a:t>
            </a:fld>
            <a:endParaRPr lang="en-US" dirty="0"/>
          </a:p>
        </p:txBody>
      </p:sp>
    </p:spTree>
    <p:extLst>
      <p:ext uri="{BB962C8B-B14F-4D97-AF65-F5344CB8AC3E}">
        <p14:creationId xmlns:p14="http://schemas.microsoft.com/office/powerpoint/2010/main" val="1138804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18</a:t>
            </a:fld>
            <a:endParaRPr lang="en-US" dirty="0"/>
          </a:p>
        </p:txBody>
      </p:sp>
    </p:spTree>
    <p:extLst>
      <p:ext uri="{BB962C8B-B14F-4D97-AF65-F5344CB8AC3E}">
        <p14:creationId xmlns:p14="http://schemas.microsoft.com/office/powerpoint/2010/main" val="2547978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19</a:t>
            </a:fld>
            <a:endParaRPr lang="en-US" dirty="0"/>
          </a:p>
        </p:txBody>
      </p:sp>
    </p:spTree>
    <p:extLst>
      <p:ext uri="{BB962C8B-B14F-4D97-AF65-F5344CB8AC3E}">
        <p14:creationId xmlns:p14="http://schemas.microsoft.com/office/powerpoint/2010/main" val="2249131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DD6F77-E0F8-4CED-97BD-8A73DCB3E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6373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DD6F77-E0F8-4CED-97BD-8A73DCB3E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7978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26</a:t>
            </a:fld>
            <a:endParaRPr lang="en-US" dirty="0"/>
          </a:p>
        </p:txBody>
      </p:sp>
    </p:spTree>
    <p:extLst>
      <p:ext uri="{BB962C8B-B14F-4D97-AF65-F5344CB8AC3E}">
        <p14:creationId xmlns:p14="http://schemas.microsoft.com/office/powerpoint/2010/main" val="1878984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27</a:t>
            </a:fld>
            <a:endParaRPr lang="en-US" dirty="0"/>
          </a:p>
        </p:txBody>
      </p:sp>
    </p:spTree>
    <p:extLst>
      <p:ext uri="{BB962C8B-B14F-4D97-AF65-F5344CB8AC3E}">
        <p14:creationId xmlns:p14="http://schemas.microsoft.com/office/powerpoint/2010/main" val="1264725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28</a:t>
            </a:fld>
            <a:endParaRPr lang="en-US" dirty="0"/>
          </a:p>
        </p:txBody>
      </p:sp>
    </p:spTree>
    <p:extLst>
      <p:ext uri="{BB962C8B-B14F-4D97-AF65-F5344CB8AC3E}">
        <p14:creationId xmlns:p14="http://schemas.microsoft.com/office/powerpoint/2010/main" val="294906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DD6F77-E0F8-4CED-97BD-8A73DCB3E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2407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29</a:t>
            </a:fld>
            <a:endParaRPr lang="en-US" dirty="0"/>
          </a:p>
        </p:txBody>
      </p:sp>
    </p:spTree>
    <p:extLst>
      <p:ext uri="{BB962C8B-B14F-4D97-AF65-F5344CB8AC3E}">
        <p14:creationId xmlns:p14="http://schemas.microsoft.com/office/powerpoint/2010/main" val="1381134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30</a:t>
            </a:fld>
            <a:endParaRPr lang="en-US" dirty="0"/>
          </a:p>
        </p:txBody>
      </p:sp>
    </p:spTree>
    <p:extLst>
      <p:ext uri="{BB962C8B-B14F-4D97-AF65-F5344CB8AC3E}">
        <p14:creationId xmlns:p14="http://schemas.microsoft.com/office/powerpoint/2010/main" val="1452120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31</a:t>
            </a:fld>
            <a:endParaRPr lang="en-US" dirty="0"/>
          </a:p>
        </p:txBody>
      </p:sp>
    </p:spTree>
    <p:extLst>
      <p:ext uri="{BB962C8B-B14F-4D97-AF65-F5344CB8AC3E}">
        <p14:creationId xmlns:p14="http://schemas.microsoft.com/office/powerpoint/2010/main" val="827420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32</a:t>
            </a:fld>
            <a:endParaRPr lang="en-US" dirty="0"/>
          </a:p>
        </p:txBody>
      </p:sp>
    </p:spTree>
    <p:extLst>
      <p:ext uri="{BB962C8B-B14F-4D97-AF65-F5344CB8AC3E}">
        <p14:creationId xmlns:p14="http://schemas.microsoft.com/office/powerpoint/2010/main" val="4028762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DD6F77-E0F8-4CED-97BD-8A73DCB3E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6892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DD6F77-E0F8-4CED-97BD-8A73DCB3E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243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DD6F77-E0F8-4CED-97BD-8A73DCB3E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900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DD6F77-E0F8-4CED-97BD-8A73DCB3E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436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3</a:t>
            </a:fld>
            <a:endParaRPr lang="en-US" dirty="0"/>
          </a:p>
        </p:txBody>
      </p:sp>
    </p:spTree>
    <p:extLst>
      <p:ext uri="{BB962C8B-B14F-4D97-AF65-F5344CB8AC3E}">
        <p14:creationId xmlns:p14="http://schemas.microsoft.com/office/powerpoint/2010/main" val="338893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4</a:t>
            </a:fld>
            <a:endParaRPr lang="en-US" dirty="0"/>
          </a:p>
        </p:txBody>
      </p:sp>
    </p:spTree>
    <p:extLst>
      <p:ext uri="{BB962C8B-B14F-4D97-AF65-F5344CB8AC3E}">
        <p14:creationId xmlns:p14="http://schemas.microsoft.com/office/powerpoint/2010/main" val="2655518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5</a:t>
            </a:fld>
            <a:endParaRPr lang="en-US" dirty="0"/>
          </a:p>
        </p:txBody>
      </p:sp>
    </p:spTree>
    <p:extLst>
      <p:ext uri="{BB962C8B-B14F-4D97-AF65-F5344CB8AC3E}">
        <p14:creationId xmlns:p14="http://schemas.microsoft.com/office/powerpoint/2010/main" val="285728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6</a:t>
            </a:fld>
            <a:endParaRPr lang="en-US" dirty="0"/>
          </a:p>
        </p:txBody>
      </p:sp>
    </p:spTree>
    <p:extLst>
      <p:ext uri="{BB962C8B-B14F-4D97-AF65-F5344CB8AC3E}">
        <p14:creationId xmlns:p14="http://schemas.microsoft.com/office/powerpoint/2010/main" val="362392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7</a:t>
            </a:fld>
            <a:endParaRPr lang="en-US" dirty="0"/>
          </a:p>
        </p:txBody>
      </p:sp>
    </p:spTree>
    <p:extLst>
      <p:ext uri="{BB962C8B-B14F-4D97-AF65-F5344CB8AC3E}">
        <p14:creationId xmlns:p14="http://schemas.microsoft.com/office/powerpoint/2010/main" val="110618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8</a:t>
            </a:fld>
            <a:endParaRPr lang="en-US" dirty="0"/>
          </a:p>
        </p:txBody>
      </p:sp>
    </p:spTree>
    <p:extLst>
      <p:ext uri="{BB962C8B-B14F-4D97-AF65-F5344CB8AC3E}">
        <p14:creationId xmlns:p14="http://schemas.microsoft.com/office/powerpoint/2010/main" val="40416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D6F77-E0F8-4CED-97BD-8A73DCB3E7CD}" type="slidenum">
              <a:rPr lang="en-US" smtClean="0"/>
              <a:t>9</a:t>
            </a:fld>
            <a:endParaRPr lang="en-US" dirty="0"/>
          </a:p>
        </p:txBody>
      </p:sp>
    </p:spTree>
    <p:extLst>
      <p:ext uri="{BB962C8B-B14F-4D97-AF65-F5344CB8AC3E}">
        <p14:creationId xmlns:p14="http://schemas.microsoft.com/office/powerpoint/2010/main" val="273200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4800" spc="-50" baseline="0">
                <a:solidFill>
                  <a:srgbClr val="006666"/>
                </a:solidFill>
              </a:defRPr>
            </a:lvl1pPr>
          </a:lstStyle>
          <a:p>
            <a:r>
              <a:rPr lang="en-US" dirty="0"/>
              <a:t>Click to edit Master title style</a:t>
            </a:r>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800" cap="all" spc="200" baseline="0">
                <a:solidFill>
                  <a:schemeClr val="tx1">
                    <a:lumMod val="75000"/>
                    <a:lumOff val="25000"/>
                  </a:schemeClr>
                </a:solidFill>
                <a:latin typeface="Arial" panose="020B0604020202020204" pitchFamily="34" charset="0"/>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dirty="0"/>
              <a:t>Click to edit Master subtitle style</a:t>
            </a:r>
          </a:p>
        </p:txBody>
      </p:sp>
      <p:sp>
        <p:nvSpPr>
          <p:cNvPr id="4" name="Date Placeholder 3"/>
          <p:cNvSpPr>
            <a:spLocks noGrp="1"/>
          </p:cNvSpPr>
          <p:nvPr>
            <p:ph type="dt" sz="half" idx="10"/>
          </p:nvPr>
        </p:nvSpPr>
        <p:spPr/>
        <p:txBody>
          <a:bodyPr/>
          <a:lstStyle/>
          <a:p>
            <a:fld id="{6BFA3D81-1F0C-4BB0-B448-ABE468325AF0}"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349537-DAC1-4156-A78B-2749F880E7AB}" type="slidenum">
              <a:rPr lang="en-US" smtClean="0"/>
              <a:t>‹#›</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89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E606A4-9050-4CB1-AE3A-414EC0585061}"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84E5AB-BE8A-4F78-BCC3-8E31F2EC12B4}" type="slidenum">
              <a:rPr lang="en-US" smtClean="0"/>
              <a:t>‹#›</a:t>
            </a:fld>
            <a:endParaRPr lang="en-US" dirty="0"/>
          </a:p>
        </p:txBody>
      </p:sp>
    </p:spTree>
    <p:extLst>
      <p:ext uri="{BB962C8B-B14F-4D97-AF65-F5344CB8AC3E}">
        <p14:creationId xmlns:p14="http://schemas.microsoft.com/office/powerpoint/2010/main" val="97316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318199-BC40-4600-8305-B9FA692309DA}"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84E5AB-BE8A-4F78-BCC3-8E31F2EC12B4}" type="slidenum">
              <a:rPr lang="en-US" smtClean="0"/>
              <a:t>‹#›</a:t>
            </a:fld>
            <a:endParaRPr lang="en-US" dirty="0"/>
          </a:p>
        </p:txBody>
      </p:sp>
    </p:spTree>
    <p:extLst>
      <p:ext uri="{BB962C8B-B14F-4D97-AF65-F5344CB8AC3E}">
        <p14:creationId xmlns:p14="http://schemas.microsoft.com/office/powerpoint/2010/main" val="2279419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VLHC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940" y="1219200"/>
            <a:ext cx="10055781" cy="4632960"/>
          </a:xfrm>
        </p:spPr>
        <p:txBody>
          <a:bodyPr/>
          <a:lstStyle>
            <a:lvl1pPr>
              <a:defRPr sz="2800" b="1" i="0" baseline="0">
                <a:latin typeface="Arial" panose="020B0604020202020204" pitchFamily="34" charset="0"/>
              </a:defRPr>
            </a:lvl1pPr>
            <a:lvl2pPr marL="383933" indent="-182825">
              <a:buClr>
                <a:srgbClr val="006666"/>
              </a:buClr>
              <a:buFont typeface="Wingdings" panose="05000000000000000000" pitchFamily="2" charset="2"/>
              <a:buChar char="§"/>
              <a:defRPr sz="2400" b="1" i="0" baseline="0">
                <a:solidFill>
                  <a:schemeClr val="tx1">
                    <a:lumMod val="75000"/>
                    <a:lumOff val="25000"/>
                  </a:schemeClr>
                </a:solidFill>
                <a:latin typeface="Arial" panose="020B0604020202020204" pitchFamily="34" charset="0"/>
              </a:defRPr>
            </a:lvl2pPr>
            <a:lvl3pPr marL="566758" indent="-182825">
              <a:buClr>
                <a:srgbClr val="008000"/>
              </a:buClr>
              <a:buFont typeface="Wingdings" panose="05000000000000000000" pitchFamily="2" charset="2"/>
              <a:buChar char="§"/>
              <a:defRPr sz="1800" b="1" i="0" baseline="0">
                <a:latin typeface="Arial" panose="020B0604020202020204" pitchFamily="34" charset="0"/>
              </a:defRPr>
            </a:lvl3pPr>
            <a:lvl4pPr marL="749583" indent="-182825">
              <a:buClr>
                <a:srgbClr val="008000"/>
              </a:buClr>
              <a:buFont typeface="Wingdings" panose="05000000000000000000" pitchFamily="2" charset="2"/>
              <a:buChar char="§"/>
              <a:defRPr b="1" i="0" baseline="0">
                <a:latin typeface="Arial" panose="020B0604020202020204" pitchFamily="34" charset="0"/>
              </a:defRPr>
            </a:lvl4pPr>
            <a:lvl5pPr marL="932408" indent="-182825">
              <a:buClr>
                <a:srgbClr val="008000"/>
              </a:buClr>
              <a:buFont typeface="Wingdings" panose="05000000000000000000" pitchFamily="2" charset="2"/>
              <a:buChar char="§"/>
              <a:defRPr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9D65183F-FBBB-42FA-909F-2BF01E59A07E}"/>
              </a:ext>
            </a:extLst>
          </p:cNvPr>
          <p:cNvSpPr>
            <a:spLocks noGrp="1"/>
          </p:cNvSpPr>
          <p:nvPr>
            <p:ph type="title"/>
          </p:nvPr>
        </p:nvSpPr>
        <p:spPr>
          <a:xfrm>
            <a:off x="150812" y="152400"/>
            <a:ext cx="10055781" cy="762000"/>
          </a:xfrm>
          <a:ln>
            <a:noFill/>
          </a:ln>
        </p:spPr>
        <p:txBody>
          <a:bodyPr>
            <a:normAutofit/>
          </a:bodyPr>
          <a:lstStyle>
            <a:lvl1pPr>
              <a:defRPr sz="3200" b="1" i="0" baseline="0">
                <a:solidFill>
                  <a:srgbClr val="00666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Slide Number Placeholder 9">
            <a:extLst>
              <a:ext uri="{FF2B5EF4-FFF2-40B4-BE49-F238E27FC236}">
                <a16:creationId xmlns:a16="http://schemas.microsoft.com/office/drawing/2014/main" id="{D7FA9B6E-23F2-43F6-8E98-09C40FF49307}"/>
              </a:ext>
            </a:extLst>
          </p:cNvPr>
          <p:cNvSpPr>
            <a:spLocks noGrp="1"/>
          </p:cNvSpPr>
          <p:nvPr>
            <p:ph type="sldNum" sz="quarter" idx="12"/>
          </p:nvPr>
        </p:nvSpPr>
        <p:spPr>
          <a:xfrm>
            <a:off x="9897880" y="6459786"/>
            <a:ext cx="1311683" cy="365125"/>
          </a:xfrm>
        </p:spPr>
        <p:txBody>
          <a:bodyPr/>
          <a:lstStyle>
            <a:lvl1pPr>
              <a:defRPr sz="1600" b="1" baseline="0">
                <a:solidFill>
                  <a:schemeClr val="tx1"/>
                </a:solidFill>
              </a:defRPr>
            </a:lvl1pPr>
          </a:lstStyle>
          <a:p>
            <a:fld id="{6284E5AB-BE8A-4F78-BCC3-8E31F2EC12B4}" type="slidenum">
              <a:rPr lang="en-US" smtClean="0"/>
              <a:pPr/>
              <a:t>‹#›</a:t>
            </a:fld>
            <a:endParaRPr lang="en-US" dirty="0"/>
          </a:p>
        </p:txBody>
      </p:sp>
    </p:spTree>
    <p:extLst>
      <p:ext uri="{BB962C8B-B14F-4D97-AF65-F5344CB8AC3E}">
        <p14:creationId xmlns:p14="http://schemas.microsoft.com/office/powerpoint/2010/main" val="139859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00666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6FEC06-C2B6-4CD5-9834-97F67634EF1A}"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solidFill>
              </a:defRPr>
            </a:lvl1pPr>
          </a:lstStyle>
          <a:p>
            <a:fld id="{6284E5AB-BE8A-4F78-BCC3-8E31F2EC12B4}" type="slidenum">
              <a:rPr lang="en-US" smtClean="0"/>
              <a:pPr/>
              <a:t>‹#›</a:t>
            </a:fld>
            <a:endParaRPr lang="en-US" dirty="0"/>
          </a:p>
        </p:txBody>
      </p:sp>
    </p:spTree>
    <p:extLst>
      <p:ext uri="{BB962C8B-B14F-4D97-AF65-F5344CB8AC3E}">
        <p14:creationId xmlns:p14="http://schemas.microsoft.com/office/powerpoint/2010/main" val="276159359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37FAEC-E3DD-4DA4-9B41-D6990348DC52}"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84E5AB-BE8A-4F78-BCC3-8E31F2EC12B4}" type="slidenum">
              <a:rPr lang="en-US" smtClean="0"/>
              <a:t>‹#›</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41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E027D0-D3DD-4AD1-9FEF-6D2F1C9A2524}"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84E5AB-BE8A-4F78-BCC3-8E31F2EC12B4}" type="slidenum">
              <a:rPr lang="en-US" smtClean="0"/>
              <a:t>‹#›</a:t>
            </a:fld>
            <a:endParaRPr lang="en-US" dirty="0"/>
          </a:p>
        </p:txBody>
      </p:sp>
    </p:spTree>
    <p:extLst>
      <p:ext uri="{BB962C8B-B14F-4D97-AF65-F5344CB8AC3E}">
        <p14:creationId xmlns:p14="http://schemas.microsoft.com/office/powerpoint/2010/main" val="92301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EF3CCB-7DB0-4094-8A4D-069FBAF2BCC0}" type="datetime1">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84E5AB-BE8A-4F78-BCC3-8E31F2EC12B4}" type="slidenum">
              <a:rPr lang="en-US" smtClean="0"/>
              <a:t>‹#›</a:t>
            </a:fld>
            <a:endParaRPr lang="en-US" dirty="0"/>
          </a:p>
        </p:txBody>
      </p:sp>
    </p:spTree>
    <p:extLst>
      <p:ext uri="{BB962C8B-B14F-4D97-AF65-F5344CB8AC3E}">
        <p14:creationId xmlns:p14="http://schemas.microsoft.com/office/powerpoint/2010/main" val="230939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6F41CB-5811-492B-AC81-4A47303CE91F}" type="datetime1">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84E5AB-BE8A-4F78-BCC3-8E31F2EC12B4}" type="slidenum">
              <a:rPr lang="en-US" smtClean="0"/>
              <a:t>‹#›</a:t>
            </a:fld>
            <a:endParaRPr lang="en-US" dirty="0"/>
          </a:p>
        </p:txBody>
      </p:sp>
    </p:spTree>
    <p:extLst>
      <p:ext uri="{BB962C8B-B14F-4D97-AF65-F5344CB8AC3E}">
        <p14:creationId xmlns:p14="http://schemas.microsoft.com/office/powerpoint/2010/main" val="257573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8C5522-76CD-45D6-B544-0774BE34D167}" type="datetime1">
              <a:rPr lang="en-US" smtClean="0"/>
              <a:t>1/12/2022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284E5AB-BE8A-4F78-BCC3-8E31F2EC12B4}" type="slidenum">
              <a:rPr lang="en-US" smtClean="0"/>
              <a:t>‹#›</a:t>
            </a:fld>
            <a:endParaRPr lang="en-US" dirty="0"/>
          </a:p>
        </p:txBody>
      </p:sp>
    </p:spTree>
    <p:extLst>
      <p:ext uri="{BB962C8B-B14F-4D97-AF65-F5344CB8AC3E}">
        <p14:creationId xmlns:p14="http://schemas.microsoft.com/office/powerpoint/2010/main" val="331910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lvl2pPr marL="383933" indent="-182825">
              <a:buFont typeface="Wingdings" panose="05000000000000000000" pitchFamily="2" charset="2"/>
              <a:buChar char="§"/>
              <a:defRPr/>
            </a:lvl2pPr>
          </a:lstStyle>
          <a:p>
            <a:pPr lvl="0"/>
            <a:r>
              <a:rPr lang="en-US" dirty="0"/>
              <a:t>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2554F5AB-FFA6-4397-88A6-4BBB381BEC8D}" type="datetime1">
              <a:rPr lang="en-US" smtClean="0"/>
              <a:t>1/12/2022</a:t>
            </a:fld>
            <a:endParaRPr lang="en-US" dirty="0"/>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84E5AB-BE8A-4F78-BCC3-8E31F2EC12B4}" type="slidenum">
              <a:rPr lang="en-US" smtClean="0"/>
              <a:t>‹#›</a:t>
            </a:fld>
            <a:endParaRPr lang="en-US" dirty="0"/>
          </a:p>
        </p:txBody>
      </p:sp>
    </p:spTree>
    <p:extLst>
      <p:ext uri="{BB962C8B-B14F-4D97-AF65-F5344CB8AC3E}">
        <p14:creationId xmlns:p14="http://schemas.microsoft.com/office/powerpoint/2010/main" val="214738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553F19-5D3A-4C0A-ACEB-2EBF41864A4F}"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84E5AB-BE8A-4F78-BCC3-8E31F2EC12B4}" type="slidenum">
              <a:rPr lang="en-US" smtClean="0"/>
              <a:t>‹#›</a:t>
            </a:fld>
            <a:endParaRPr lang="en-US" dirty="0"/>
          </a:p>
        </p:txBody>
      </p:sp>
    </p:spTree>
    <p:extLst>
      <p:ext uri="{BB962C8B-B14F-4D97-AF65-F5344CB8AC3E}">
        <p14:creationId xmlns:p14="http://schemas.microsoft.com/office/powerpoint/2010/main" val="48567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03212" y="152400"/>
            <a:ext cx="10055781" cy="72213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31812" y="1295400"/>
            <a:ext cx="1005578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B16FEC06-C2B6-4CD5-9834-97F67634EF1A}" type="datetime1">
              <a:rPr lang="en-US" smtClean="0"/>
              <a:t>1/12/2022</a:t>
            </a:fld>
            <a:endParaRPr lang="en-US" dirty="0"/>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400" b="1">
                <a:solidFill>
                  <a:srgbClr val="FFFFFF"/>
                </a:solidFill>
              </a:defRPr>
            </a:lvl1pPr>
          </a:lstStyle>
          <a:p>
            <a:fld id="{6284E5AB-BE8A-4F78-BCC3-8E31F2EC12B4}" type="slidenum">
              <a:rPr lang="en-US" smtClean="0"/>
              <a:pPr/>
              <a:t>‹#›</a:t>
            </a:fld>
            <a:endParaRPr lang="en-US" dirty="0"/>
          </a:p>
        </p:txBody>
      </p:sp>
    </p:spTree>
    <p:extLst>
      <p:ext uri="{BB962C8B-B14F-4D97-AF65-F5344CB8AC3E}">
        <p14:creationId xmlns:p14="http://schemas.microsoft.com/office/powerpoint/2010/main" val="85869476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hdr="0" ftr="0" dt="0"/>
  <p:txStyles>
    <p:titleStyle>
      <a:lvl1pPr algn="l" defTabSz="914126" rtl="0" eaLnBrk="1" latinLnBrk="0" hangingPunct="1">
        <a:lnSpc>
          <a:spcPct val="85000"/>
        </a:lnSpc>
        <a:spcBef>
          <a:spcPct val="0"/>
        </a:spcBef>
        <a:buNone/>
        <a:defRPr sz="3200" b="1" kern="1200" spc="-50" baseline="0">
          <a:solidFill>
            <a:srgbClr val="008000"/>
          </a:solidFill>
          <a:latin typeface="Arial" panose="020B0604020202020204" pitchFamily="34" charset="0"/>
          <a:ea typeface="+mj-ea"/>
          <a:cs typeface="Arial" panose="020B0604020202020204" pitchFamily="34" charset="0"/>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b="1" kern="1200">
          <a:solidFill>
            <a:schemeClr val="tx1"/>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2800" b="1" kern="1200">
          <a:solidFill>
            <a:schemeClr val="tx1">
              <a:lumMod val="85000"/>
              <a:lumOff val="1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2400" b="1"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2400" b="1"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2400" b="1"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emographers.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753" y="290338"/>
            <a:ext cx="11582400" cy="3566160"/>
          </a:xfrm>
        </p:spPr>
        <p:txBody>
          <a:bodyPr>
            <a:normAutofit/>
          </a:bodyPr>
          <a:lstStyle/>
          <a:p>
            <a:pPr>
              <a:lnSpc>
                <a:spcPct val="100000"/>
              </a:lnSpc>
            </a:pPr>
            <a:br>
              <a:rPr lang="en-US" sz="4800" b="1" dirty="0">
                <a:solidFill>
                  <a:srgbClr val="006666"/>
                </a:solidFill>
              </a:rPr>
            </a:br>
            <a:r>
              <a:rPr lang="en-US" sz="4800" b="1" dirty="0">
                <a:solidFill>
                  <a:srgbClr val="006666"/>
                </a:solidFill>
              </a:rPr>
              <a:t>City of </a:t>
            </a:r>
            <a:r>
              <a:rPr lang="en-US" dirty="0"/>
              <a:t>Santa Clara Independent </a:t>
            </a:r>
            <a:r>
              <a:rPr lang="en-US" sz="4800" b="1" dirty="0">
                <a:solidFill>
                  <a:srgbClr val="006666"/>
                </a:solidFill>
              </a:rPr>
              <a:t>Redistricting Commission (IRC)</a:t>
            </a:r>
            <a:br>
              <a:rPr lang="en-US" sz="4800" b="1" dirty="0">
                <a:solidFill>
                  <a:srgbClr val="006666"/>
                </a:solidFill>
              </a:rPr>
            </a:br>
            <a:r>
              <a:rPr lang="en-US" sz="4800" b="1" dirty="0">
                <a:solidFill>
                  <a:srgbClr val="006666"/>
                </a:solidFill>
              </a:rPr>
              <a:t>Public Hearing #3</a:t>
            </a:r>
          </a:p>
        </p:txBody>
      </p:sp>
      <p:sp>
        <p:nvSpPr>
          <p:cNvPr id="3" name="Subtitle 2"/>
          <p:cNvSpPr>
            <a:spLocks noGrp="1"/>
          </p:cNvSpPr>
          <p:nvPr>
            <p:ph type="subTitle" idx="1"/>
          </p:nvPr>
        </p:nvSpPr>
        <p:spPr>
          <a:xfrm>
            <a:off x="572753" y="4495800"/>
            <a:ext cx="10055781" cy="1143000"/>
          </a:xfrm>
        </p:spPr>
        <p:txBody>
          <a:bodyPr>
            <a:normAutofit/>
          </a:bodyPr>
          <a:lstStyle/>
          <a:p>
            <a:r>
              <a:rPr lang="en-US" dirty="0">
                <a:solidFill>
                  <a:schemeClr val="tx1">
                    <a:lumMod val="85000"/>
                    <a:lumOff val="15000"/>
                  </a:schemeClr>
                </a:solidFill>
                <a:latin typeface="Arial" panose="020B0604020202020204" pitchFamily="34" charset="0"/>
                <a:cs typeface="Arial" panose="020B0604020202020204" pitchFamily="34" charset="0"/>
              </a:rPr>
              <a:t>December 9, 2021</a:t>
            </a:r>
          </a:p>
        </p:txBody>
      </p:sp>
      <p:pic>
        <p:nvPicPr>
          <p:cNvPr id="1055" name="Picture 31">
            <a:extLst>
              <a:ext uri="{FF2B5EF4-FFF2-40B4-BE49-F238E27FC236}">
                <a16:creationId xmlns:a16="http://schemas.microsoft.com/office/drawing/2014/main" id="{B42557E5-7DB6-4989-B33A-130B7B2B72CB}"/>
              </a:ext>
            </a:extLst>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942012" y="5486400"/>
            <a:ext cx="1208087"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76A3EBF1-449E-4505-BAD3-2360C619AF32}"/>
              </a:ext>
            </a:extLst>
          </p:cNvPr>
          <p:cNvGraphicFramePr>
            <a:graphicFrameLocks noGrp="1"/>
          </p:cNvGraphicFramePr>
          <p:nvPr>
            <p:extLst>
              <p:ext uri="{D42A27DB-BD31-4B8C-83A1-F6EECF244321}">
                <p14:modId xmlns:p14="http://schemas.microsoft.com/office/powerpoint/2010/main" val="1653363900"/>
              </p:ext>
            </p:extLst>
          </p:nvPr>
        </p:nvGraphicFramePr>
        <p:xfrm>
          <a:off x="5754370" y="5396489"/>
          <a:ext cx="6434455" cy="914400"/>
        </p:xfrm>
        <a:graphic>
          <a:graphicData uri="http://schemas.openxmlformats.org/drawingml/2006/table">
            <a:tbl>
              <a:tblPr>
                <a:tableStyleId>{5C22544A-7EE6-4342-B048-85BDC9FD1C3A}</a:tableStyleId>
              </a:tblPr>
              <a:tblGrid>
                <a:gridCol w="6434455">
                  <a:extLst>
                    <a:ext uri="{9D8B030D-6E8A-4147-A177-3AD203B41FA5}">
                      <a16:colId xmlns:a16="http://schemas.microsoft.com/office/drawing/2014/main" val="3570696394"/>
                    </a:ext>
                  </a:extLst>
                </a:gridCol>
              </a:tblGrid>
              <a:tr h="914400">
                <a:tc>
                  <a:txBody>
                    <a:bodyPr/>
                    <a:lstStyle/>
                    <a:p>
                      <a:pPr marL="0" marR="0" algn="r">
                        <a:spcBef>
                          <a:spcPts val="0"/>
                        </a:spcBef>
                        <a:spcAft>
                          <a:spcPts val="0"/>
                        </a:spcAft>
                      </a:pPr>
                      <a:r>
                        <a:rPr lang="en-US" sz="600" cap="small" spc="125" dirty="0">
                          <a:effectLst/>
                        </a:rPr>
                        <a:t> </a:t>
                      </a:r>
                      <a:endParaRPr lang="en-US" sz="1100" dirty="0">
                        <a:effectLst/>
                      </a:endParaRPr>
                    </a:p>
                    <a:p>
                      <a:pPr marL="0" marR="0" algn="r">
                        <a:spcBef>
                          <a:spcPts val="0"/>
                        </a:spcBef>
                        <a:spcAft>
                          <a:spcPts val="0"/>
                        </a:spcAft>
                      </a:pPr>
                      <a:r>
                        <a:rPr lang="en-US" sz="1400" b="1" kern="1400" spc="200" dirty="0">
                          <a:effectLst/>
                        </a:rPr>
                        <a:t>Shelley Lapkoff, Ph.D. &amp; Jeanne Gobalet, Ph.D.</a:t>
                      </a:r>
                    </a:p>
                    <a:p>
                      <a:pPr marL="0" marR="0" algn="r">
                        <a:spcBef>
                          <a:spcPts val="0"/>
                        </a:spcBef>
                        <a:spcAft>
                          <a:spcPts val="0"/>
                        </a:spcAft>
                      </a:pPr>
                      <a:r>
                        <a:rPr lang="en-US" sz="1400" b="1" kern="1400" spc="200" dirty="0">
                          <a:effectLst/>
                        </a:rPr>
                        <a:t>LAPKOFF &amp; GOBALET DEMOGRAPHIC RESEARCH, INC.</a:t>
                      </a:r>
                      <a:endParaRPr lang="en-US" sz="1100" b="1" dirty="0">
                        <a:effectLst/>
                      </a:endParaRPr>
                    </a:p>
                    <a:p>
                      <a:pPr marL="0" marR="91440" algn="r">
                        <a:spcBef>
                          <a:spcPts val="0"/>
                        </a:spcBef>
                        <a:spcAft>
                          <a:spcPts val="0"/>
                        </a:spcAft>
                      </a:pPr>
                      <a:r>
                        <a:rPr lang="en-US" sz="1100" b="1" u="sng" kern="0" dirty="0">
                          <a:effectLst/>
                          <a:hlinkClick r:id="rId4"/>
                        </a:rPr>
                        <a:t>www.demographers.com</a:t>
                      </a:r>
                      <a:br>
                        <a:rPr lang="en-US" sz="1100" b="1" kern="0" dirty="0">
                          <a:effectLst/>
                        </a:rPr>
                      </a:br>
                      <a:r>
                        <a:rPr lang="en-US" sz="1100" b="1" kern="0" dirty="0">
                          <a:effectLst/>
                        </a:rPr>
                        <a:t>Oakland and Saratoga, California</a:t>
                      </a:r>
                      <a:endParaRPr lang="en-US" sz="1100" b="1" i="1" kern="0" dirty="0">
                        <a:solidFill>
                          <a:srgbClr val="808080"/>
                        </a:solidFill>
                        <a:effectLst/>
                        <a:latin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21904637"/>
                  </a:ext>
                </a:extLst>
              </a:tr>
            </a:tbl>
          </a:graphicData>
        </a:graphic>
      </p:graphicFrame>
    </p:spTree>
    <p:extLst>
      <p:ext uri="{BB962C8B-B14F-4D97-AF65-F5344CB8AC3E}">
        <p14:creationId xmlns:p14="http://schemas.microsoft.com/office/powerpoint/2010/main" val="2903646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990601"/>
            <a:ext cx="11809413" cy="5834310"/>
          </a:xfrm>
        </p:spPr>
        <p:txBody>
          <a:bodyPr>
            <a:noAutofit/>
          </a:bodyPr>
          <a:lstStyle/>
          <a:p>
            <a:pPr marL="0" indent="0" fontAlgn="base">
              <a:lnSpc>
                <a:spcPct val="100000"/>
              </a:lnSpc>
              <a:spcAft>
                <a:spcPts val="0"/>
              </a:spcAft>
              <a:buNone/>
            </a:pPr>
            <a:r>
              <a:rPr lang="en-US" sz="3200" i="1" dirty="0">
                <a:latin typeface="+mn-lt"/>
              </a:rPr>
              <a:t>A “community of interest” is a population that shares common social or economic interests that should be included within a single city council district for purposes of its effective and fair representation. Communities of interest do not include relationships with political parties, incumbents, or political candidates.  -AB 1276</a:t>
            </a:r>
            <a:endParaRPr lang="en-US" sz="3200" dirty="0">
              <a:latin typeface="+mn-lt"/>
            </a:endParaRPr>
          </a:p>
          <a:p>
            <a:pPr marL="0" indent="0" fontAlgn="base">
              <a:lnSpc>
                <a:spcPct val="100000"/>
              </a:lnSpc>
              <a:spcAft>
                <a:spcPts val="0"/>
              </a:spcAft>
              <a:buNone/>
            </a:pPr>
            <a:r>
              <a:rPr lang="en-US" sz="3600" dirty="0">
                <a:latin typeface="+mn-lt"/>
              </a:rPr>
              <a:t>			</a:t>
            </a:r>
            <a:endParaRPr lang="en-US" sz="1100" dirty="0">
              <a:latin typeface="+mn-lt"/>
            </a:endParaRPr>
          </a:p>
          <a:p>
            <a:pPr fontAlgn="base">
              <a:lnSpc>
                <a:spcPct val="100000"/>
              </a:lnSpc>
              <a:spcBef>
                <a:spcPts val="0"/>
              </a:spcBef>
              <a:spcAft>
                <a:spcPts val="600"/>
              </a:spcAft>
              <a:buClr>
                <a:srgbClr val="AB5215"/>
              </a:buClr>
              <a:buFont typeface="Wingdings" panose="05000000000000000000" pitchFamily="2" charset="2"/>
              <a:buChar char="q"/>
            </a:pPr>
            <a:r>
              <a:rPr lang="en-US" sz="3600" dirty="0">
                <a:latin typeface="+mn-lt"/>
              </a:rPr>
              <a:t>   Recognized neighborhoods</a:t>
            </a:r>
            <a:endParaRPr lang="en-US" sz="1100" dirty="0">
              <a:latin typeface="+mn-lt"/>
            </a:endParaRPr>
          </a:p>
          <a:p>
            <a:pPr fontAlgn="base">
              <a:lnSpc>
                <a:spcPct val="100000"/>
              </a:lnSpc>
              <a:spcBef>
                <a:spcPts val="0"/>
              </a:spcBef>
              <a:spcAft>
                <a:spcPts val="0"/>
              </a:spcAft>
              <a:buClr>
                <a:srgbClr val="AB5215"/>
              </a:buClr>
              <a:buFont typeface="Wingdings" panose="05000000000000000000" pitchFamily="2" charset="2"/>
              <a:buChar char="q"/>
            </a:pPr>
            <a:r>
              <a:rPr lang="en-US" sz="3600" dirty="0">
                <a:latin typeface="+mn-lt"/>
              </a:rPr>
              <a:t>   Areas with similar living standards, including similar</a:t>
            </a:r>
          </a:p>
          <a:p>
            <a:pPr marL="0" indent="0" fontAlgn="base">
              <a:lnSpc>
                <a:spcPct val="100000"/>
              </a:lnSpc>
              <a:spcBef>
                <a:spcPts val="0"/>
              </a:spcBef>
              <a:spcAft>
                <a:spcPts val="600"/>
              </a:spcAft>
              <a:buClr>
                <a:srgbClr val="AB5215"/>
              </a:buClr>
              <a:buNone/>
            </a:pPr>
            <a:r>
              <a:rPr lang="en-US" sz="3600" dirty="0">
                <a:latin typeface="+mn-lt"/>
              </a:rPr>
              <a:t>       income and educational levels, similar race/ethnicities </a:t>
            </a:r>
            <a:endParaRPr lang="en-US" sz="1100" dirty="0">
              <a:latin typeface="+mn-lt"/>
            </a:endParaRPr>
          </a:p>
          <a:p>
            <a:pPr marL="0" indent="0" fontAlgn="base">
              <a:lnSpc>
                <a:spcPct val="100000"/>
              </a:lnSpc>
              <a:spcBef>
                <a:spcPts val="0"/>
              </a:spcBef>
              <a:spcAft>
                <a:spcPts val="600"/>
              </a:spcAft>
              <a:buClr>
                <a:srgbClr val="AB5215"/>
              </a:buClr>
              <a:buNone/>
            </a:pPr>
            <a:endParaRPr lang="en-US" sz="3600" dirty="0">
              <a:latin typeface="+mn-lt"/>
            </a:endParaRPr>
          </a:p>
          <a:p>
            <a:pPr marL="0" indent="0" fontAlgn="base">
              <a:lnSpc>
                <a:spcPct val="100000"/>
              </a:lnSpc>
              <a:spcBef>
                <a:spcPts val="0"/>
              </a:spcBef>
              <a:spcAft>
                <a:spcPts val="600"/>
              </a:spcAft>
              <a:buClr>
                <a:srgbClr val="AB5215"/>
              </a:buClr>
              <a:buNone/>
            </a:pPr>
            <a:endParaRPr lang="en-US" sz="3600" dirty="0">
              <a:latin typeface="+mn-lt"/>
            </a:endParaRPr>
          </a:p>
          <a:p>
            <a:pPr marL="0" indent="0" fontAlgn="base">
              <a:lnSpc>
                <a:spcPct val="100000"/>
              </a:lnSpc>
              <a:spcBef>
                <a:spcPts val="0"/>
              </a:spcBef>
              <a:spcAft>
                <a:spcPts val="600"/>
              </a:spcAft>
              <a:buClr>
                <a:srgbClr val="AB5215"/>
              </a:buClr>
              <a:buNone/>
            </a:pPr>
            <a:endParaRPr lang="en-US" sz="2000" dirty="0">
              <a:latin typeface="+mn-lt"/>
            </a:endParaRPr>
          </a:p>
          <a:p>
            <a:pPr marL="0" indent="0" fontAlgn="base">
              <a:lnSpc>
                <a:spcPct val="100000"/>
              </a:lnSpc>
              <a:spcAft>
                <a:spcPts val="1200"/>
              </a:spcAft>
              <a:buNone/>
            </a:pPr>
            <a:r>
              <a:rPr lang="en-US" sz="2000" dirty="0"/>
              <a:t> </a:t>
            </a:r>
          </a:p>
        </p:txBody>
      </p:sp>
      <p:sp>
        <p:nvSpPr>
          <p:cNvPr id="2" name="Title 1"/>
          <p:cNvSpPr>
            <a:spLocks noGrp="1"/>
          </p:cNvSpPr>
          <p:nvPr>
            <p:ph type="title"/>
          </p:nvPr>
        </p:nvSpPr>
        <p:spPr>
          <a:xfrm>
            <a:off x="150812" y="232612"/>
            <a:ext cx="10055781" cy="762000"/>
          </a:xfrm>
        </p:spPr>
        <p:txBody>
          <a:bodyPr>
            <a:normAutofit/>
          </a:bodyPr>
          <a:lstStyle/>
          <a:p>
            <a:r>
              <a:rPr lang="en-US" sz="4400" dirty="0">
                <a:latin typeface="+mn-lt"/>
              </a:rPr>
              <a:t>Communities of Interest (COIs) - Examples</a:t>
            </a:r>
            <a:endParaRPr lang="en-US" sz="4000" b="1" dirty="0">
              <a:latin typeface="+mn-lt"/>
            </a:endParaRPr>
          </a:p>
        </p:txBody>
      </p:sp>
      <p:sp>
        <p:nvSpPr>
          <p:cNvPr id="4" name="Slide Number Placeholder 3">
            <a:extLst>
              <a:ext uri="{FF2B5EF4-FFF2-40B4-BE49-F238E27FC236}">
                <a16:creationId xmlns:a16="http://schemas.microsoft.com/office/drawing/2014/main" id="{AA0F2B56-9FB7-4709-9798-482DDB2AAA67}"/>
              </a:ext>
            </a:extLst>
          </p:cNvPr>
          <p:cNvSpPr>
            <a:spLocks noGrp="1"/>
          </p:cNvSpPr>
          <p:nvPr>
            <p:ph type="sldNum" sz="quarter" idx="12"/>
          </p:nvPr>
        </p:nvSpPr>
        <p:spPr/>
        <p:txBody>
          <a:bodyPr/>
          <a:lstStyle/>
          <a:p>
            <a:fld id="{6284E5AB-BE8A-4F78-BCC3-8E31F2EC12B4}" type="slidenum">
              <a:rPr lang="en-US" smtClean="0"/>
              <a:t>10</a:t>
            </a:fld>
            <a:endParaRPr lang="en-US" dirty="0"/>
          </a:p>
        </p:txBody>
      </p:sp>
    </p:spTree>
    <p:extLst>
      <p:ext uri="{BB962C8B-B14F-4D97-AF65-F5344CB8AC3E}">
        <p14:creationId xmlns:p14="http://schemas.microsoft.com/office/powerpoint/2010/main" val="2798851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3B574D-6A18-4841-A202-29450F4A175F}"/>
              </a:ext>
            </a:extLst>
          </p:cNvPr>
          <p:cNvSpPr>
            <a:spLocks noGrp="1"/>
          </p:cNvSpPr>
          <p:nvPr>
            <p:ph type="sldNum" sz="quarter" idx="12"/>
          </p:nvPr>
        </p:nvSpPr>
        <p:spPr>
          <a:xfrm>
            <a:off x="9447212" y="6490779"/>
            <a:ext cx="1828800" cy="365125"/>
          </a:xfrm>
        </p:spPr>
        <p:txBody>
          <a:bodyPr/>
          <a:lstStyle/>
          <a:p>
            <a:pPr>
              <a:defRPr/>
            </a:pPr>
            <a:fld id="{12AE7A43-707A-4D61-90D7-23D4436D67E8}" type="slidenum">
              <a:rPr lang="en-US" smtClean="0"/>
              <a:pPr>
                <a:defRPr/>
              </a:pPr>
              <a:t>11</a:t>
            </a:fld>
            <a:endParaRPr lang="en-US" dirty="0"/>
          </a:p>
        </p:txBody>
      </p:sp>
      <p:sp>
        <p:nvSpPr>
          <p:cNvPr id="6" name="Rectangle 5">
            <a:extLst>
              <a:ext uri="{FF2B5EF4-FFF2-40B4-BE49-F238E27FC236}">
                <a16:creationId xmlns:a16="http://schemas.microsoft.com/office/drawing/2014/main" id="{C2877A03-0520-493C-BC05-5AD557D8FBF7}"/>
              </a:ext>
            </a:extLst>
          </p:cNvPr>
          <p:cNvSpPr>
            <a:spLocks noChangeArrowheads="1"/>
          </p:cNvSpPr>
          <p:nvPr/>
        </p:nvSpPr>
        <p:spPr bwMode="auto">
          <a:xfrm>
            <a:off x="7237412" y="0"/>
            <a:ext cx="4572000" cy="5562600"/>
          </a:xfrm>
          <a:prstGeom prst="rect">
            <a:avLst/>
          </a:prstGeom>
          <a:noFill/>
          <a:ln>
            <a:noFill/>
          </a:ln>
          <a:effectLst/>
        </p:spPr>
        <p:txBody>
          <a:bodyPr anchor="ctr"/>
          <a:lstStyle/>
          <a:p>
            <a:pPr defTabSz="914400" fontAlgn="base">
              <a:spcBef>
                <a:spcPct val="0"/>
              </a:spcBef>
              <a:spcAft>
                <a:spcPct val="0"/>
              </a:spcAft>
              <a:defRPr/>
            </a:pPr>
            <a:r>
              <a:rPr lang="en-US" sz="4000" b="1" dirty="0">
                <a:solidFill>
                  <a:srgbClr val="AB5215"/>
                </a:solidFill>
                <a:latin typeface="Calibri" panose="020F0502020204030204" pitchFamily="34" charset="0"/>
                <a:ea typeface="ＭＳ Ｐゴシック" charset="-128"/>
                <a:cs typeface="ＭＳ Ｐゴシック" charset="-128"/>
              </a:rPr>
              <a:t>Current Council Districts</a:t>
            </a:r>
            <a:endParaRPr lang="en-US" sz="3600" b="1" dirty="0">
              <a:latin typeface="Calibri" panose="020F0502020204030204" pitchFamily="34" charset="0"/>
              <a:cs typeface="ＭＳ Ｐゴシック" charset="-128"/>
            </a:endParaRPr>
          </a:p>
          <a:p>
            <a:pPr defTabSz="914400" fontAlgn="base">
              <a:spcBef>
                <a:spcPct val="0"/>
              </a:spcBef>
              <a:spcAft>
                <a:spcPct val="0"/>
              </a:spcAft>
              <a:defRPr/>
            </a:pPr>
            <a:endParaRPr lang="en-US" sz="3600" b="1" dirty="0">
              <a:latin typeface="Calibri" panose="020F0502020204030204" pitchFamily="34" charset="0"/>
              <a:cs typeface="ＭＳ Ｐゴシック" charset="-128"/>
            </a:endParaRPr>
          </a:p>
          <a:p>
            <a:pPr defTabSz="914400" fontAlgn="base">
              <a:spcBef>
                <a:spcPct val="0"/>
              </a:spcBef>
              <a:spcAft>
                <a:spcPct val="0"/>
              </a:spcAft>
              <a:defRPr/>
            </a:pPr>
            <a:r>
              <a:rPr lang="en-US" sz="3600" b="1" dirty="0">
                <a:latin typeface="Calibri" panose="020F0502020204030204" pitchFamily="34" charset="0"/>
                <a:cs typeface="ＭＳ Ｐゴシック" charset="-128"/>
              </a:rPr>
              <a:t>With </a:t>
            </a:r>
            <a:r>
              <a:rPr lang="en-US" sz="3600" b="1" dirty="0" err="1">
                <a:latin typeface="Calibri" panose="020F0502020204030204" pitchFamily="34" charset="0"/>
                <a:cs typeface="ＭＳ Ｐゴシック" charset="-128"/>
              </a:rPr>
              <a:t>Nextdoor</a:t>
            </a:r>
            <a:r>
              <a:rPr lang="en-US" sz="3600" b="1" dirty="0">
                <a:latin typeface="Calibri" panose="020F0502020204030204" pitchFamily="34" charset="0"/>
                <a:cs typeface="ＭＳ Ｐゴシック" charset="-128"/>
              </a:rPr>
              <a:t> Neighborhoods</a:t>
            </a:r>
          </a:p>
          <a:p>
            <a:pPr defTabSz="914400" fontAlgn="base">
              <a:spcBef>
                <a:spcPct val="0"/>
              </a:spcBef>
              <a:spcAft>
                <a:spcPct val="0"/>
              </a:spcAft>
              <a:defRPr/>
            </a:pPr>
            <a:r>
              <a:rPr lang="en-US" sz="3600" b="1" dirty="0">
                <a:latin typeface="Calibri" panose="020F0502020204030204" pitchFamily="34" charset="0"/>
                <a:cs typeface="ＭＳ Ｐゴシック" charset="-128"/>
              </a:rPr>
              <a:t>shaded – possible communities of interest</a:t>
            </a:r>
            <a:endParaRPr lang="en-US" sz="2400" b="1" dirty="0">
              <a:latin typeface="Calibri" panose="020F0502020204030204" pitchFamily="34" charset="0"/>
              <a:cs typeface="ＭＳ Ｐゴシック" charset="-128"/>
            </a:endParaRPr>
          </a:p>
        </p:txBody>
      </p:sp>
      <p:pic>
        <p:nvPicPr>
          <p:cNvPr id="4" name="Picture 3" descr="Diagram&#10;&#10;Description automatically generated">
            <a:extLst>
              <a:ext uri="{FF2B5EF4-FFF2-40B4-BE49-F238E27FC236}">
                <a16:creationId xmlns:a16="http://schemas.microsoft.com/office/drawing/2014/main" id="{6078CCB8-320E-4BB8-9339-715C7DF2FE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0012" y="0"/>
            <a:ext cx="5350476" cy="6858000"/>
          </a:xfrm>
          <a:prstGeom prst="rect">
            <a:avLst/>
          </a:prstGeom>
          <a:ln>
            <a:solidFill>
              <a:schemeClr val="tx2"/>
            </a:solidFill>
          </a:ln>
        </p:spPr>
      </p:pic>
    </p:spTree>
    <p:extLst>
      <p:ext uri="{BB962C8B-B14F-4D97-AF65-F5344CB8AC3E}">
        <p14:creationId xmlns:p14="http://schemas.microsoft.com/office/powerpoint/2010/main" val="3939237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ccess has trade offs for win win situations">
            <a:extLst>
              <a:ext uri="{FF2B5EF4-FFF2-40B4-BE49-F238E27FC236}">
                <a16:creationId xmlns:a16="http://schemas.microsoft.com/office/drawing/2014/main" id="{FA41FBA2-0107-4D66-959A-03B612279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95" y="1972593"/>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46A8AA60-8CF3-4028-AE10-045BC508DD75}"/>
              </a:ext>
            </a:extLst>
          </p:cNvPr>
          <p:cNvSpPr>
            <a:spLocks noGrp="1"/>
          </p:cNvSpPr>
          <p:nvPr>
            <p:ph idx="1"/>
          </p:nvPr>
        </p:nvSpPr>
        <p:spPr>
          <a:xfrm>
            <a:off x="3887510" y="1066800"/>
            <a:ext cx="8150503" cy="5460477"/>
          </a:xfrm>
        </p:spPr>
        <p:txBody>
          <a:bodyPr>
            <a:noAutofit/>
          </a:bodyPr>
          <a:lstStyle/>
          <a:p>
            <a:pPr marL="0" indent="0">
              <a:lnSpc>
                <a:spcPct val="100000"/>
              </a:lnSpc>
              <a:spcBef>
                <a:spcPts val="0"/>
              </a:spcBef>
              <a:spcAft>
                <a:spcPts val="0"/>
              </a:spcAft>
              <a:buNone/>
            </a:pPr>
            <a:r>
              <a:rPr lang="en-US" sz="3600" dirty="0">
                <a:latin typeface="+mn-lt"/>
              </a:rPr>
              <a:t>Redistricting criteria can rarely (if ever) be optimized simultaneously.</a:t>
            </a:r>
          </a:p>
          <a:p>
            <a:pPr marL="0" indent="0">
              <a:lnSpc>
                <a:spcPct val="100000"/>
              </a:lnSpc>
              <a:spcBef>
                <a:spcPts val="0"/>
              </a:spcBef>
              <a:spcAft>
                <a:spcPts val="0"/>
              </a:spcAft>
              <a:buNone/>
            </a:pPr>
            <a:endParaRPr lang="en-US" sz="3600" dirty="0">
              <a:latin typeface="+mn-lt"/>
            </a:endParaRPr>
          </a:p>
          <a:p>
            <a:pPr marL="0" indent="0">
              <a:lnSpc>
                <a:spcPct val="100000"/>
              </a:lnSpc>
              <a:spcBef>
                <a:spcPts val="0"/>
              </a:spcBef>
              <a:spcAft>
                <a:spcPts val="0"/>
              </a:spcAft>
              <a:buNone/>
            </a:pPr>
            <a:r>
              <a:rPr lang="en-US" sz="3600" dirty="0">
                <a:latin typeface="+mn-lt"/>
              </a:rPr>
              <a:t>Demographers identify tradeoffs when comparing scenarios and give impartial evaluations.</a:t>
            </a:r>
          </a:p>
          <a:p>
            <a:pPr marL="0" indent="0">
              <a:lnSpc>
                <a:spcPct val="100000"/>
              </a:lnSpc>
              <a:spcBef>
                <a:spcPts val="0"/>
              </a:spcBef>
              <a:spcAft>
                <a:spcPts val="0"/>
              </a:spcAft>
              <a:buNone/>
            </a:pPr>
            <a:endParaRPr lang="en-US" sz="3600" dirty="0">
              <a:latin typeface="+mn-lt"/>
            </a:endParaRPr>
          </a:p>
          <a:p>
            <a:pPr marL="0" indent="0">
              <a:lnSpc>
                <a:spcPct val="100000"/>
              </a:lnSpc>
              <a:spcBef>
                <a:spcPts val="0"/>
              </a:spcBef>
              <a:spcAft>
                <a:spcPts val="0"/>
              </a:spcAft>
              <a:buNone/>
            </a:pPr>
            <a:r>
              <a:rPr lang="en-US" sz="3600" dirty="0">
                <a:solidFill>
                  <a:srgbClr val="AB5215"/>
                </a:solidFill>
                <a:latin typeface="+mn-lt"/>
              </a:rPr>
              <a:t>IRC will need to understand tradeoffs &amp; explain them to the public</a:t>
            </a:r>
          </a:p>
        </p:txBody>
      </p:sp>
      <p:sp>
        <p:nvSpPr>
          <p:cNvPr id="3" name="Title 2">
            <a:extLst>
              <a:ext uri="{FF2B5EF4-FFF2-40B4-BE49-F238E27FC236}">
                <a16:creationId xmlns:a16="http://schemas.microsoft.com/office/drawing/2014/main" id="{9CD3BB64-01BA-4F29-8320-F2E86FC17B67}"/>
              </a:ext>
            </a:extLst>
          </p:cNvPr>
          <p:cNvSpPr>
            <a:spLocks noGrp="1"/>
          </p:cNvSpPr>
          <p:nvPr>
            <p:ph type="title"/>
          </p:nvPr>
        </p:nvSpPr>
        <p:spPr>
          <a:xfrm>
            <a:off x="150812" y="152400"/>
            <a:ext cx="11582400" cy="1219200"/>
          </a:xfrm>
        </p:spPr>
        <p:txBody>
          <a:bodyPr>
            <a:noAutofit/>
          </a:bodyPr>
          <a:lstStyle/>
          <a:p>
            <a:r>
              <a:rPr lang="en-US" sz="4400" dirty="0">
                <a:latin typeface="+mn-lt"/>
              </a:rPr>
              <a:t>We must comply with the laws, but there are </a:t>
            </a:r>
            <a:r>
              <a:rPr lang="en-US" sz="4400" dirty="0">
                <a:solidFill>
                  <a:srgbClr val="AB5215"/>
                </a:solidFill>
                <a:latin typeface="+mn-lt"/>
              </a:rPr>
              <a:t>tradeoffs</a:t>
            </a:r>
            <a:r>
              <a:rPr lang="en-US" sz="4400" dirty="0">
                <a:latin typeface="+mn-lt"/>
              </a:rPr>
              <a:t>:</a:t>
            </a:r>
          </a:p>
        </p:txBody>
      </p:sp>
      <p:sp>
        <p:nvSpPr>
          <p:cNvPr id="4" name="Slide Number Placeholder 3">
            <a:extLst>
              <a:ext uri="{FF2B5EF4-FFF2-40B4-BE49-F238E27FC236}">
                <a16:creationId xmlns:a16="http://schemas.microsoft.com/office/drawing/2014/main" id="{FDC23C96-838F-4EB3-8136-4A6D96CAC611}"/>
              </a:ext>
            </a:extLst>
          </p:cNvPr>
          <p:cNvSpPr>
            <a:spLocks noGrp="1"/>
          </p:cNvSpPr>
          <p:nvPr>
            <p:ph type="sldNum" sz="quarter" idx="12"/>
          </p:nvPr>
        </p:nvSpPr>
        <p:spPr/>
        <p:txBody>
          <a:bodyPr/>
          <a:lstStyle/>
          <a:p>
            <a:fld id="{6284E5AB-BE8A-4F78-BCC3-8E31F2EC12B4}" type="slidenum">
              <a:rPr lang="en-US" smtClean="0"/>
              <a:pPr/>
              <a:t>12</a:t>
            </a:fld>
            <a:endParaRPr lang="en-US" dirty="0"/>
          </a:p>
        </p:txBody>
      </p:sp>
    </p:spTree>
    <p:extLst>
      <p:ext uri="{BB962C8B-B14F-4D97-AF65-F5344CB8AC3E}">
        <p14:creationId xmlns:p14="http://schemas.microsoft.com/office/powerpoint/2010/main" val="91880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8FC45A-50DA-4213-B62D-5558985C2FC6}"/>
              </a:ext>
            </a:extLst>
          </p:cNvPr>
          <p:cNvSpPr>
            <a:spLocks noGrp="1"/>
          </p:cNvSpPr>
          <p:nvPr>
            <p:ph type="title"/>
          </p:nvPr>
        </p:nvSpPr>
        <p:spPr>
          <a:xfrm>
            <a:off x="508806" y="-245222"/>
            <a:ext cx="10984456" cy="1007221"/>
          </a:xfrm>
        </p:spPr>
        <p:txBody>
          <a:bodyPr>
            <a:normAutofit fontScale="90000"/>
          </a:bodyPr>
          <a:lstStyle/>
          <a:p>
            <a:pPr algn="ctr"/>
            <a:br>
              <a:rPr lang="en-US" sz="3600" dirty="0">
                <a:latin typeface="+mn-lt"/>
              </a:rPr>
            </a:br>
            <a:r>
              <a:rPr lang="en-US" sz="4400" dirty="0">
                <a:latin typeface="+mn-lt"/>
              </a:rPr>
              <a:t>Timeline</a:t>
            </a:r>
            <a:endParaRPr lang="en-US" sz="3600" dirty="0">
              <a:highlight>
                <a:srgbClr val="FFFF00"/>
              </a:highlight>
              <a:latin typeface="+mn-lt"/>
            </a:endParaRPr>
          </a:p>
        </p:txBody>
      </p:sp>
      <p:sp>
        <p:nvSpPr>
          <p:cNvPr id="4" name="Slide Number Placeholder 3">
            <a:extLst>
              <a:ext uri="{FF2B5EF4-FFF2-40B4-BE49-F238E27FC236}">
                <a16:creationId xmlns:a16="http://schemas.microsoft.com/office/drawing/2014/main" id="{ECF8BE15-8DD3-4282-A89D-92FBEA10A740}"/>
              </a:ext>
            </a:extLst>
          </p:cNvPr>
          <p:cNvSpPr>
            <a:spLocks noGrp="1"/>
          </p:cNvSpPr>
          <p:nvPr>
            <p:ph type="sldNum" sz="quarter" idx="12"/>
          </p:nvPr>
        </p:nvSpPr>
        <p:spPr>
          <a:xfrm>
            <a:off x="10497729" y="6459786"/>
            <a:ext cx="1311683" cy="365125"/>
          </a:xfrm>
        </p:spPr>
        <p:txBody>
          <a:bodyPr/>
          <a:lstStyle/>
          <a:p>
            <a:fld id="{6284E5AB-BE8A-4F78-BCC3-8E31F2EC12B4}" type="slidenum">
              <a:rPr lang="en-US" smtClean="0"/>
              <a:pPr/>
              <a:t>13</a:t>
            </a:fld>
            <a:endParaRPr lang="en-US" dirty="0"/>
          </a:p>
        </p:txBody>
      </p:sp>
      <p:pic>
        <p:nvPicPr>
          <p:cNvPr id="20" name="Picture 19">
            <a:extLst>
              <a:ext uri="{FF2B5EF4-FFF2-40B4-BE49-F238E27FC236}">
                <a16:creationId xmlns:a16="http://schemas.microsoft.com/office/drawing/2014/main" id="{51590F1E-CE09-400C-8C86-396F2DEEAA72}"/>
              </a:ext>
            </a:extLst>
          </p:cNvPr>
          <p:cNvPicPr>
            <a:picLocks noChangeAspect="1"/>
          </p:cNvPicPr>
          <p:nvPr/>
        </p:nvPicPr>
        <p:blipFill>
          <a:blip r:embed="rId3"/>
          <a:stretch>
            <a:fillRect/>
          </a:stretch>
        </p:blipFill>
        <p:spPr>
          <a:xfrm>
            <a:off x="1963610" y="720852"/>
            <a:ext cx="8261604" cy="6137148"/>
          </a:xfrm>
          <a:prstGeom prst="rect">
            <a:avLst/>
          </a:prstGeom>
        </p:spPr>
      </p:pic>
    </p:spTree>
    <p:extLst>
      <p:ext uri="{BB962C8B-B14F-4D97-AF65-F5344CB8AC3E}">
        <p14:creationId xmlns:p14="http://schemas.microsoft.com/office/powerpoint/2010/main" val="1344172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74F3FB-F278-4FDC-93A6-AD817BD83948}"/>
              </a:ext>
            </a:extLst>
          </p:cNvPr>
          <p:cNvSpPr txBox="1"/>
          <p:nvPr/>
        </p:nvSpPr>
        <p:spPr>
          <a:xfrm>
            <a:off x="1446212" y="1828800"/>
            <a:ext cx="9753599" cy="2585323"/>
          </a:xfrm>
          <a:prstGeom prst="rect">
            <a:avLst/>
          </a:prstGeom>
          <a:noFill/>
          <a:ln>
            <a:noFill/>
          </a:ln>
        </p:spPr>
        <p:txBody>
          <a:bodyPr wrap="square" rtlCol="0">
            <a:spAutoFit/>
          </a:bodyPr>
          <a:lstStyle/>
          <a:p>
            <a:pPr algn="ctr"/>
            <a:r>
              <a:rPr lang="en-US" sz="5400" b="1" dirty="0"/>
              <a:t>What is Your Community of Interest?</a:t>
            </a:r>
          </a:p>
          <a:p>
            <a:pPr algn="ctr"/>
            <a:endParaRPr lang="en-US" sz="5400" b="1" dirty="0">
              <a:solidFill>
                <a:srgbClr val="C00000"/>
              </a:solidFill>
            </a:endParaRPr>
          </a:p>
        </p:txBody>
      </p:sp>
    </p:spTree>
    <p:extLst>
      <p:ext uri="{BB962C8B-B14F-4D97-AF65-F5344CB8AC3E}">
        <p14:creationId xmlns:p14="http://schemas.microsoft.com/office/powerpoint/2010/main" val="2492926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74F3FB-F278-4FDC-93A6-AD817BD83948}"/>
              </a:ext>
            </a:extLst>
          </p:cNvPr>
          <p:cNvSpPr txBox="1"/>
          <p:nvPr/>
        </p:nvSpPr>
        <p:spPr>
          <a:xfrm>
            <a:off x="1446212" y="1828800"/>
            <a:ext cx="9753599" cy="923330"/>
          </a:xfrm>
          <a:prstGeom prst="rect">
            <a:avLst/>
          </a:prstGeom>
          <a:noFill/>
          <a:ln>
            <a:noFill/>
          </a:ln>
        </p:spPr>
        <p:txBody>
          <a:bodyPr wrap="square" rtlCol="0">
            <a:spAutoFit/>
          </a:bodyPr>
          <a:lstStyle/>
          <a:p>
            <a:pPr algn="ctr"/>
            <a:r>
              <a:rPr lang="en-US" sz="5400" b="1" dirty="0">
                <a:solidFill>
                  <a:srgbClr val="C00000"/>
                </a:solidFill>
              </a:rPr>
              <a:t>Appendix</a:t>
            </a:r>
          </a:p>
        </p:txBody>
      </p:sp>
    </p:spTree>
    <p:extLst>
      <p:ext uri="{BB962C8B-B14F-4D97-AF65-F5344CB8AC3E}">
        <p14:creationId xmlns:p14="http://schemas.microsoft.com/office/powerpoint/2010/main" val="413306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75829-AB7A-400D-9FE0-9152E204197B}"/>
              </a:ext>
            </a:extLst>
          </p:cNvPr>
          <p:cNvSpPr>
            <a:spLocks noGrp="1"/>
          </p:cNvSpPr>
          <p:nvPr>
            <p:ph type="title"/>
          </p:nvPr>
        </p:nvSpPr>
        <p:spPr>
          <a:xfrm>
            <a:off x="18668" y="-228600"/>
            <a:ext cx="10055781" cy="762000"/>
          </a:xfrm>
        </p:spPr>
        <p:txBody>
          <a:bodyPr/>
          <a:lstStyle/>
          <a:p>
            <a:r>
              <a:rPr lang="en-US" dirty="0"/>
              <a:t>Definitions</a:t>
            </a:r>
            <a:endParaRPr lang="en-US" dirty="0">
              <a:solidFill>
                <a:srgbClr val="CC00CC"/>
              </a:solidFill>
              <a:highlight>
                <a:srgbClr val="FFFF00"/>
              </a:highlight>
            </a:endParaRPr>
          </a:p>
        </p:txBody>
      </p:sp>
      <p:sp>
        <p:nvSpPr>
          <p:cNvPr id="4" name="Slide Number Placeholder 3">
            <a:extLst>
              <a:ext uri="{FF2B5EF4-FFF2-40B4-BE49-F238E27FC236}">
                <a16:creationId xmlns:a16="http://schemas.microsoft.com/office/drawing/2014/main" id="{6BBF275A-B000-4A08-B139-894F0AD8B92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4E5AB-BE8A-4F78-BCC3-8E31F2EC12B4}" type="slidenum">
              <a:rPr kumimoji="0" lang="en-US" sz="1600" b="1"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6B5A3A21-922C-4DAD-8CF9-CB5F29551201}"/>
              </a:ext>
            </a:extLst>
          </p:cNvPr>
          <p:cNvGraphicFramePr>
            <a:graphicFrameLocks noGrp="1"/>
          </p:cNvGraphicFramePr>
          <p:nvPr/>
        </p:nvGraphicFramePr>
        <p:xfrm>
          <a:off x="227013" y="685800"/>
          <a:ext cx="11961812" cy="5818296"/>
        </p:xfrm>
        <a:graphic>
          <a:graphicData uri="http://schemas.openxmlformats.org/drawingml/2006/table">
            <a:tbl>
              <a:tblPr firstRow="1" firstCol="1" bandRow="1"/>
              <a:tblGrid>
                <a:gridCol w="3505199">
                  <a:extLst>
                    <a:ext uri="{9D8B030D-6E8A-4147-A177-3AD203B41FA5}">
                      <a16:colId xmlns:a16="http://schemas.microsoft.com/office/drawing/2014/main" val="394636831"/>
                    </a:ext>
                  </a:extLst>
                </a:gridCol>
                <a:gridCol w="8456613">
                  <a:extLst>
                    <a:ext uri="{9D8B030D-6E8A-4147-A177-3AD203B41FA5}">
                      <a16:colId xmlns:a16="http://schemas.microsoft.com/office/drawing/2014/main" val="2779831512"/>
                    </a:ext>
                  </a:extLst>
                </a:gridCol>
              </a:tblGrid>
              <a:tr h="677334">
                <a:tc>
                  <a:txBody>
                    <a:bodyPr/>
                    <a:lstStyle/>
                    <a:p>
                      <a:pPr marL="0" marR="0">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Redistricting</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80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Adjusting election district boundaries to equalize total populations.  Required after each new U.S. Census.</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06820622"/>
                  </a:ext>
                </a:extLst>
              </a:tr>
              <a:tr h="745067">
                <a:tc>
                  <a:txBody>
                    <a:bodyPr/>
                    <a:lstStyle/>
                    <a:p>
                      <a:pPr marL="0" marR="0">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Community of interest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Geographical area where people share common social and economic interests and should be in a single District or be considered when drawing boundaries.</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66518244"/>
                  </a:ext>
                </a:extLst>
              </a:tr>
              <a:tr h="677334">
                <a:tc>
                  <a:txBody>
                    <a:bodyPr/>
                    <a:lstStyle/>
                    <a:p>
                      <a:pPr marL="0" marR="0">
                        <a:spcBef>
                          <a:spcPts val="0"/>
                        </a:spcBef>
                        <a:spcAft>
                          <a:spcPts val="80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Advisory Redistricting Commission (ARC)</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Appointed group that will recommend a plan to the Board of Supervisors (3 members per Sup. District) in late November</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82321631"/>
                  </a:ext>
                </a:extLst>
              </a:tr>
              <a:tr h="677334">
                <a:tc>
                  <a:txBody>
                    <a:bodyPr/>
                    <a:lstStyle/>
                    <a:p>
                      <a:pPr marL="0" marR="0">
                        <a:spcBef>
                          <a:spcPts val="0"/>
                        </a:spcBef>
                        <a:spcAft>
                          <a:spcPts val="80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Population equality</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lvl="0" indent="0" algn="l" defTabSz="914126" rtl="0" eaLnBrk="1" fontAlgn="auto" latinLnBrk="0" hangingPunct="1">
                        <a:lnSpc>
                          <a:spcPct val="100000"/>
                        </a:lnSpc>
                        <a:spcBef>
                          <a:spcPts val="0"/>
                        </a:spcBef>
                        <a:spcAft>
                          <a:spcPts val="800"/>
                        </a:spcAft>
                        <a:buClrTx/>
                        <a:buSzTx/>
                        <a:buFontTx/>
                        <a:buNone/>
                        <a:tabLst/>
                        <a:defRPr/>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r>
                        <a:rPr lang="en-US" altLang="en-US" sz="2200" b="1" dirty="0">
                          <a:latin typeface="+mn-lt"/>
                        </a:rPr>
                        <a:t>Districts need to have (almost) equal Census 2020 populations</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50871895"/>
                  </a:ext>
                </a:extLst>
              </a:tr>
              <a:tr h="419946">
                <a:tc>
                  <a:txBody>
                    <a:bodyPr/>
                    <a:lstStyle/>
                    <a:p>
                      <a:pPr marL="0" marR="0">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Voting Rights Act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Federal law that protects minority voting rights</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46982824"/>
                  </a:ext>
                </a:extLst>
              </a:tr>
              <a:tr h="677334">
                <a:tc>
                  <a:txBody>
                    <a:bodyPr/>
                    <a:lstStyle/>
                    <a:p>
                      <a:pPr marL="0" marR="0">
                        <a:spcBef>
                          <a:spcPts val="0"/>
                        </a:spcBef>
                        <a:spcAft>
                          <a:spcPts val="80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Gerrymander</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To design odd-shaped election districts to achieve a purpose like reducing minority voting power or increasing a political party’s representation</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36061303"/>
                  </a:ext>
                </a:extLst>
              </a:tr>
              <a:tr h="677334">
                <a:tc>
                  <a:txBody>
                    <a:bodyPr/>
                    <a:lstStyle/>
                    <a:p>
                      <a:pPr marL="0" marR="0">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Deviation/plan deviation</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A measure of how equal the Districts’ total populations are</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76457874"/>
                  </a:ext>
                </a:extLst>
              </a:tr>
              <a:tr h="677334">
                <a:tc>
                  <a:txBody>
                    <a:bodyPr/>
                    <a:lstStyle/>
                    <a:p>
                      <a:pPr marL="0" marR="0">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Redistricting criteria</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Legally required things to consider when drawing boundaries</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48808352"/>
                  </a:ext>
                </a:extLst>
              </a:tr>
            </a:tbl>
          </a:graphicData>
        </a:graphic>
      </p:graphicFrame>
    </p:spTree>
    <p:extLst>
      <p:ext uri="{BB962C8B-B14F-4D97-AF65-F5344CB8AC3E}">
        <p14:creationId xmlns:p14="http://schemas.microsoft.com/office/powerpoint/2010/main" val="2482494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B7A965-6F37-4FF3-8C20-6E298F2105D6}"/>
              </a:ext>
            </a:extLst>
          </p:cNvPr>
          <p:cNvSpPr>
            <a:spLocks noGrp="1"/>
          </p:cNvSpPr>
          <p:nvPr>
            <p:ph idx="1"/>
          </p:nvPr>
        </p:nvSpPr>
        <p:spPr>
          <a:xfrm>
            <a:off x="2894012" y="1112520"/>
            <a:ext cx="10055781" cy="4632960"/>
          </a:xfrm>
        </p:spPr>
        <p:txBody>
          <a:bodyPr>
            <a:normAutofit/>
          </a:bodyPr>
          <a:lstStyle/>
          <a:p>
            <a:r>
              <a:rPr lang="en-US" sz="4800" dirty="0"/>
              <a:t>Extra slides</a:t>
            </a:r>
          </a:p>
        </p:txBody>
      </p:sp>
      <p:sp>
        <p:nvSpPr>
          <p:cNvPr id="4" name="Slide Number Placeholder 3">
            <a:extLst>
              <a:ext uri="{FF2B5EF4-FFF2-40B4-BE49-F238E27FC236}">
                <a16:creationId xmlns:a16="http://schemas.microsoft.com/office/drawing/2014/main" id="{64525787-472C-473F-8654-E1A9D65CFE76}"/>
              </a:ext>
            </a:extLst>
          </p:cNvPr>
          <p:cNvSpPr>
            <a:spLocks noGrp="1"/>
          </p:cNvSpPr>
          <p:nvPr>
            <p:ph type="sldNum" sz="quarter" idx="12"/>
          </p:nvPr>
        </p:nvSpPr>
        <p:spPr/>
        <p:txBody>
          <a:bodyPr/>
          <a:lstStyle/>
          <a:p>
            <a:fld id="{6284E5AB-BE8A-4F78-BCC3-8E31F2EC12B4}" type="slidenum">
              <a:rPr lang="en-US" smtClean="0"/>
              <a:pPr/>
              <a:t>17</a:t>
            </a:fld>
            <a:endParaRPr lang="en-US" dirty="0"/>
          </a:p>
        </p:txBody>
      </p:sp>
    </p:spTree>
    <p:extLst>
      <p:ext uri="{BB962C8B-B14F-4D97-AF65-F5344CB8AC3E}">
        <p14:creationId xmlns:p14="http://schemas.microsoft.com/office/powerpoint/2010/main" val="9185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50CCFE1-2887-4490-B252-0BF6CE611283}"/>
              </a:ext>
            </a:extLst>
          </p:cNvPr>
          <p:cNvSpPr>
            <a:spLocks noGrp="1"/>
          </p:cNvSpPr>
          <p:nvPr>
            <p:ph type="title"/>
          </p:nvPr>
        </p:nvSpPr>
        <p:spPr>
          <a:xfrm>
            <a:off x="302918" y="382474"/>
            <a:ext cx="3377741" cy="2710741"/>
          </a:xfrm>
        </p:spPr>
        <p:txBody>
          <a:bodyPr vert="horz" lIns="91440" tIns="45720" rIns="91440" bIns="45720" rtlCol="0" anchor="ctr">
            <a:normAutofit/>
          </a:bodyPr>
          <a:lstStyle/>
          <a:p>
            <a:pPr defTabSz="914400"/>
            <a:r>
              <a:rPr lang="en-US" sz="4000" dirty="0">
                <a:solidFill>
                  <a:srgbClr val="FFFFFF"/>
                </a:solidFill>
                <a:latin typeface="+mn-lt"/>
                <a:cs typeface="+mj-cs"/>
              </a:rPr>
              <a:t>Agenda for demographers’ presentation</a:t>
            </a:r>
            <a:endParaRPr lang="en-US" sz="4000" b="1" dirty="0">
              <a:solidFill>
                <a:srgbClr val="FFFFFF"/>
              </a:solidFill>
              <a:latin typeface="+mn-lt"/>
              <a:cs typeface="+mj-cs"/>
            </a:endParaRPr>
          </a:p>
        </p:txBody>
      </p:sp>
      <p:sp>
        <p:nvSpPr>
          <p:cNvPr id="19"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739B3A6-A408-4F10-B18B-F2E4A6A9D2D8}"/>
              </a:ext>
            </a:extLst>
          </p:cNvPr>
          <p:cNvSpPr>
            <a:spLocks noGrp="1"/>
          </p:cNvSpPr>
          <p:nvPr>
            <p:ph idx="1"/>
          </p:nvPr>
        </p:nvSpPr>
        <p:spPr>
          <a:xfrm>
            <a:off x="4277262" y="120427"/>
            <a:ext cx="7539157" cy="6519859"/>
          </a:xfrm>
        </p:spPr>
        <p:txBody>
          <a:bodyPr vert="horz" lIns="0" tIns="45720" rIns="0" bIns="45720" rtlCol="0" anchor="ctr">
            <a:normAutofit/>
          </a:bodyPr>
          <a:lstStyle/>
          <a:p>
            <a:pPr defTabSz="914400">
              <a:lnSpc>
                <a:spcPct val="100000"/>
              </a:lnSpc>
              <a:spcBef>
                <a:spcPts val="0"/>
              </a:spcBef>
              <a:spcAft>
                <a:spcPts val="1200"/>
              </a:spcAft>
              <a:buFont typeface="Wingdings" panose="05000000000000000000" pitchFamily="2" charset="2"/>
              <a:buChar char="§"/>
            </a:pPr>
            <a:r>
              <a:rPr lang="en-US" sz="3800" dirty="0">
                <a:latin typeface="+mn-lt"/>
              </a:rPr>
              <a:t>  </a:t>
            </a:r>
            <a:r>
              <a:rPr lang="en-US" sz="3800" dirty="0">
                <a:solidFill>
                  <a:srgbClr val="AB5215"/>
                </a:solidFill>
                <a:latin typeface="+mn-lt"/>
              </a:rPr>
              <a:t>What is redistricting?  </a:t>
            </a:r>
          </a:p>
          <a:p>
            <a:pPr defTabSz="914400">
              <a:lnSpc>
                <a:spcPct val="100000"/>
              </a:lnSpc>
              <a:spcBef>
                <a:spcPts val="0"/>
              </a:spcBef>
              <a:spcAft>
                <a:spcPts val="1200"/>
              </a:spcAft>
              <a:buFont typeface="Wingdings" panose="05000000000000000000" pitchFamily="2" charset="2"/>
              <a:buChar char="§"/>
            </a:pPr>
            <a:r>
              <a:rPr lang="en-US" sz="3800" dirty="0">
                <a:latin typeface="+mn-lt"/>
              </a:rPr>
              <a:t>  Why redistrict?</a:t>
            </a:r>
          </a:p>
          <a:p>
            <a:pPr defTabSz="914400">
              <a:lnSpc>
                <a:spcPct val="100000"/>
              </a:lnSpc>
              <a:spcBef>
                <a:spcPts val="0"/>
              </a:spcBef>
              <a:spcAft>
                <a:spcPts val="1200"/>
              </a:spcAft>
              <a:buFont typeface="Wingdings" panose="05000000000000000000" pitchFamily="2" charset="2"/>
              <a:buChar char="§"/>
            </a:pPr>
            <a:r>
              <a:rPr lang="en-US" sz="3800" dirty="0">
                <a:solidFill>
                  <a:srgbClr val="C00000"/>
                </a:solidFill>
                <a:latin typeface="+mn-lt"/>
              </a:rPr>
              <a:t>  </a:t>
            </a:r>
            <a:r>
              <a:rPr lang="en-US" sz="3800" dirty="0">
                <a:solidFill>
                  <a:srgbClr val="AB5215"/>
                </a:solidFill>
                <a:latin typeface="+mn-lt"/>
              </a:rPr>
              <a:t>Current Council Districts</a:t>
            </a:r>
          </a:p>
          <a:p>
            <a:pPr defTabSz="914400">
              <a:lnSpc>
                <a:spcPct val="100000"/>
              </a:lnSpc>
              <a:spcBef>
                <a:spcPts val="0"/>
              </a:spcBef>
              <a:spcAft>
                <a:spcPts val="0"/>
              </a:spcAft>
              <a:buFont typeface="Wingdings" panose="05000000000000000000" pitchFamily="2" charset="2"/>
              <a:buChar char="§"/>
            </a:pPr>
            <a:r>
              <a:rPr lang="en-US" sz="3800" dirty="0">
                <a:latin typeface="+mn-lt"/>
              </a:rPr>
              <a:t>  Legal requirements</a:t>
            </a:r>
          </a:p>
          <a:p>
            <a:pPr marL="0" indent="0" defTabSz="914400">
              <a:lnSpc>
                <a:spcPct val="100000"/>
              </a:lnSpc>
              <a:spcBef>
                <a:spcPts val="0"/>
              </a:spcBef>
              <a:spcAft>
                <a:spcPts val="0"/>
              </a:spcAft>
              <a:buNone/>
            </a:pPr>
            <a:r>
              <a:rPr lang="en-US" sz="3800" dirty="0">
                <a:solidFill>
                  <a:schemeClr val="tx1">
                    <a:lumMod val="65000"/>
                    <a:lumOff val="35000"/>
                  </a:schemeClr>
                </a:solidFill>
                <a:latin typeface="+mn-lt"/>
              </a:rPr>
              <a:t>	(that demographers follow) </a:t>
            </a:r>
          </a:p>
          <a:p>
            <a:pPr defTabSz="914400">
              <a:lnSpc>
                <a:spcPct val="100000"/>
              </a:lnSpc>
              <a:spcBef>
                <a:spcPts val="0"/>
              </a:spcBef>
              <a:spcAft>
                <a:spcPts val="1200"/>
              </a:spcAft>
              <a:buFont typeface="Wingdings" panose="05000000000000000000" pitchFamily="2" charset="2"/>
              <a:buChar char="§"/>
            </a:pPr>
            <a:r>
              <a:rPr lang="en-US" sz="3800" dirty="0">
                <a:latin typeface="+mn-lt"/>
              </a:rPr>
              <a:t>  </a:t>
            </a:r>
            <a:r>
              <a:rPr lang="en-US" sz="3800" dirty="0">
                <a:solidFill>
                  <a:srgbClr val="AB5215"/>
                </a:solidFill>
                <a:latin typeface="+mn-lt"/>
              </a:rPr>
              <a:t>Communities of interest</a:t>
            </a:r>
          </a:p>
          <a:p>
            <a:pPr defTabSz="914400">
              <a:lnSpc>
                <a:spcPct val="100000"/>
              </a:lnSpc>
              <a:spcBef>
                <a:spcPts val="0"/>
              </a:spcBef>
              <a:spcAft>
                <a:spcPts val="1200"/>
              </a:spcAft>
              <a:buFont typeface="Wingdings" panose="05000000000000000000" pitchFamily="2" charset="2"/>
              <a:buChar char="§"/>
            </a:pPr>
            <a:r>
              <a:rPr lang="en-US" sz="3800" dirty="0">
                <a:latin typeface="+mn-lt"/>
              </a:rPr>
              <a:t>  Timeline</a:t>
            </a:r>
          </a:p>
        </p:txBody>
      </p:sp>
      <p:sp>
        <p:nvSpPr>
          <p:cNvPr id="4" name="Slide Number Placeholder 3">
            <a:extLst>
              <a:ext uri="{FF2B5EF4-FFF2-40B4-BE49-F238E27FC236}">
                <a16:creationId xmlns:a16="http://schemas.microsoft.com/office/drawing/2014/main" id="{BD49955A-088F-4572-A4CE-D41A0A074290}"/>
              </a:ext>
            </a:extLst>
          </p:cNvPr>
          <p:cNvSpPr>
            <a:spLocks noGrp="1"/>
          </p:cNvSpPr>
          <p:nvPr>
            <p:ph type="sldNum" sz="quarter" idx="12"/>
          </p:nvPr>
        </p:nvSpPr>
        <p:spPr>
          <a:xfrm>
            <a:off x="10120418" y="6459785"/>
            <a:ext cx="1089145" cy="365125"/>
          </a:xfrm>
        </p:spPr>
        <p:txBody>
          <a:bodyPr vert="horz" lIns="91440" tIns="45720" rIns="91440" bIns="45720" rtlCol="0" anchor="ctr">
            <a:normAutofit/>
          </a:bodyPr>
          <a:lstStyle/>
          <a:p>
            <a:pPr>
              <a:spcAft>
                <a:spcPts val="600"/>
              </a:spcAft>
            </a:pPr>
            <a:fld id="{6284E5AB-BE8A-4F78-BCC3-8E31F2EC12B4}" type="slidenum">
              <a:rPr lang="en-US" sz="1050" smtClean="0">
                <a:solidFill>
                  <a:schemeClr val="tx2"/>
                </a:solidFill>
              </a:rPr>
              <a:pPr>
                <a:spcAft>
                  <a:spcPts val="600"/>
                </a:spcAft>
              </a:pPr>
              <a:t>18</a:t>
            </a:fld>
            <a:endParaRPr lang="en-US" sz="1050" dirty="0">
              <a:solidFill>
                <a:schemeClr val="tx2"/>
              </a:solidFill>
            </a:endParaRPr>
          </a:p>
        </p:txBody>
      </p:sp>
    </p:spTree>
    <p:extLst>
      <p:ext uri="{BB962C8B-B14F-4D97-AF65-F5344CB8AC3E}">
        <p14:creationId xmlns:p14="http://schemas.microsoft.com/office/powerpoint/2010/main" val="998856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5" name="Rectangle 4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DEE44CEB-DF4E-43B1-AEE3-3F78A9E7E148}"/>
              </a:ext>
            </a:extLst>
          </p:cNvPr>
          <p:cNvSpPr>
            <a:spLocks noGrp="1"/>
          </p:cNvSpPr>
          <p:nvPr>
            <p:ph type="title"/>
          </p:nvPr>
        </p:nvSpPr>
        <p:spPr>
          <a:xfrm>
            <a:off x="138605" y="605896"/>
            <a:ext cx="3437677" cy="5646208"/>
          </a:xfrm>
        </p:spPr>
        <p:txBody>
          <a:bodyPr vert="horz" lIns="91440" tIns="45720" rIns="91440" bIns="45720" rtlCol="0" anchor="ctr">
            <a:normAutofit/>
          </a:bodyPr>
          <a:lstStyle/>
          <a:p>
            <a:pPr defTabSz="914400"/>
            <a:r>
              <a:rPr lang="en-US" sz="4400" dirty="0">
                <a:solidFill>
                  <a:srgbClr val="FFFFFF"/>
                </a:solidFill>
                <a:latin typeface="+mn-lt"/>
                <a:cs typeface="+mj-cs"/>
              </a:rPr>
              <a:t>History of Santa Clara’s Council Districts</a:t>
            </a:r>
          </a:p>
        </p:txBody>
      </p:sp>
      <p:sp>
        <p:nvSpPr>
          <p:cNvPr id="49" name="Rectangle 4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1">
            <a:extLst>
              <a:ext uri="{FF2B5EF4-FFF2-40B4-BE49-F238E27FC236}">
                <a16:creationId xmlns:a16="http://schemas.microsoft.com/office/drawing/2014/main" id="{23F69AB5-6CDF-4087-9798-ECEA9A991660}"/>
              </a:ext>
            </a:extLst>
          </p:cNvPr>
          <p:cNvSpPr>
            <a:spLocks noGrp="1"/>
          </p:cNvSpPr>
          <p:nvPr>
            <p:ph idx="1"/>
          </p:nvPr>
        </p:nvSpPr>
        <p:spPr>
          <a:xfrm>
            <a:off x="4294987" y="114300"/>
            <a:ext cx="7755233" cy="6629400"/>
          </a:xfrm>
        </p:spPr>
        <p:txBody>
          <a:bodyPr vert="horz" lIns="0" tIns="45720" rIns="0" bIns="45720" rtlCol="0" anchor="ctr">
            <a:normAutofit/>
          </a:bodyPr>
          <a:lstStyle/>
          <a:p>
            <a:pPr defTabSz="914400">
              <a:lnSpc>
                <a:spcPct val="100000"/>
              </a:lnSpc>
              <a:spcBef>
                <a:spcPts val="0"/>
              </a:spcBef>
              <a:spcAft>
                <a:spcPts val="0"/>
              </a:spcAft>
            </a:pPr>
            <a:r>
              <a:rPr lang="en-US" sz="3600" dirty="0">
                <a:solidFill>
                  <a:srgbClr val="AB5215"/>
                </a:solidFill>
                <a:latin typeface="+mn-lt"/>
              </a:rPr>
              <a:t>The current plan was developed by the Santa Clara Ad-Hoc Advisory Districting Committee in 2018  </a:t>
            </a:r>
          </a:p>
          <a:p>
            <a:pPr defTabSz="914400">
              <a:lnSpc>
                <a:spcPct val="120000"/>
              </a:lnSpc>
              <a:spcBef>
                <a:spcPts val="0"/>
              </a:spcBef>
              <a:spcAft>
                <a:spcPts val="0"/>
              </a:spcAft>
            </a:pPr>
            <a:endParaRPr lang="en-US" sz="1400" dirty="0">
              <a:solidFill>
                <a:schemeClr val="tx1">
                  <a:lumMod val="75000"/>
                  <a:lumOff val="25000"/>
                </a:schemeClr>
              </a:solidFill>
              <a:latin typeface="+mn-lt"/>
            </a:endParaRPr>
          </a:p>
          <a:p>
            <a:pPr defTabSz="914400">
              <a:lnSpc>
                <a:spcPct val="100000"/>
              </a:lnSpc>
              <a:spcBef>
                <a:spcPts val="0"/>
              </a:spcBef>
              <a:spcAft>
                <a:spcPts val="600"/>
              </a:spcAft>
            </a:pPr>
            <a:r>
              <a:rPr lang="en-US" sz="3200" dirty="0">
                <a:solidFill>
                  <a:schemeClr val="tx1">
                    <a:lumMod val="75000"/>
                    <a:lumOff val="25000"/>
                  </a:schemeClr>
                </a:solidFill>
                <a:latin typeface="+mn-lt"/>
              </a:rPr>
              <a:t>The Commission listened to public testimony, deliberated, and drafted plans.  It followed both legal requirements and best practices.</a:t>
            </a:r>
          </a:p>
          <a:p>
            <a:pPr defTabSz="914400">
              <a:lnSpc>
                <a:spcPct val="100000"/>
              </a:lnSpc>
              <a:spcBef>
                <a:spcPts val="0"/>
              </a:spcBef>
              <a:spcAft>
                <a:spcPts val="600"/>
              </a:spcAft>
            </a:pPr>
            <a:endParaRPr lang="en-US" sz="3200" dirty="0">
              <a:solidFill>
                <a:schemeClr val="tx1">
                  <a:lumMod val="75000"/>
                  <a:lumOff val="25000"/>
                </a:schemeClr>
              </a:solidFill>
              <a:latin typeface="+mn-lt"/>
            </a:endParaRPr>
          </a:p>
          <a:p>
            <a:pPr defTabSz="914400">
              <a:lnSpc>
                <a:spcPct val="100000"/>
              </a:lnSpc>
              <a:spcBef>
                <a:spcPts val="0"/>
              </a:spcBef>
              <a:spcAft>
                <a:spcPts val="600"/>
              </a:spcAft>
            </a:pPr>
            <a:r>
              <a:rPr lang="en-US" sz="3200" dirty="0">
                <a:solidFill>
                  <a:srgbClr val="AB5215"/>
                </a:solidFill>
                <a:latin typeface="+mn-lt"/>
              </a:rPr>
              <a:t>Later that year, the court ordered that this plan be used for the 2018 election. </a:t>
            </a:r>
          </a:p>
          <a:p>
            <a:pPr defTabSz="914400">
              <a:lnSpc>
                <a:spcPct val="120000"/>
              </a:lnSpc>
              <a:spcBef>
                <a:spcPts val="0"/>
              </a:spcBef>
              <a:spcAft>
                <a:spcPts val="600"/>
              </a:spcAft>
            </a:pPr>
            <a:endParaRPr lang="en-US" sz="1400" dirty="0">
              <a:solidFill>
                <a:schemeClr val="tx1">
                  <a:lumMod val="75000"/>
                  <a:lumOff val="25000"/>
                </a:schemeClr>
              </a:solidFill>
              <a:latin typeface="+mn-lt"/>
            </a:endParaRPr>
          </a:p>
          <a:p>
            <a:pPr defTabSz="914400">
              <a:lnSpc>
                <a:spcPct val="120000"/>
              </a:lnSpc>
              <a:spcBef>
                <a:spcPts val="0"/>
              </a:spcBef>
              <a:spcAft>
                <a:spcPts val="600"/>
              </a:spcAft>
            </a:pPr>
            <a:endParaRPr lang="en-US" sz="1400" dirty="0">
              <a:solidFill>
                <a:srgbClr val="AB5215"/>
              </a:solidFill>
              <a:latin typeface="+mn-lt"/>
            </a:endParaRPr>
          </a:p>
        </p:txBody>
      </p:sp>
      <p:sp>
        <p:nvSpPr>
          <p:cNvPr id="4" name="Slide Number Placeholder 3">
            <a:extLst>
              <a:ext uri="{FF2B5EF4-FFF2-40B4-BE49-F238E27FC236}">
                <a16:creationId xmlns:a16="http://schemas.microsoft.com/office/drawing/2014/main" id="{6DBDFB9D-4621-4B08-8625-D19294678087}"/>
              </a:ext>
            </a:extLst>
          </p:cNvPr>
          <p:cNvSpPr>
            <a:spLocks noGrp="1"/>
          </p:cNvSpPr>
          <p:nvPr>
            <p:ph type="sldNum" sz="quarter" idx="12"/>
          </p:nvPr>
        </p:nvSpPr>
        <p:spPr>
          <a:xfrm>
            <a:off x="10120418" y="6459785"/>
            <a:ext cx="108914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284E5AB-BE8A-4F78-BCC3-8E31F2EC12B4}" type="slidenum">
              <a:rPr kumimoji="0" lang="en-US" sz="1050" b="1" i="0" u="none" strike="noStrike" kern="1200" cap="none" spc="0" normalizeH="0" baseline="0" noProof="0">
                <a:ln>
                  <a:noFill/>
                </a:ln>
                <a:solidFill>
                  <a:srgbClr val="63705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19</a:t>
            </a:fld>
            <a:endParaRPr kumimoji="0" lang="en-US" sz="1050" b="1" i="0" u="none" strike="noStrike" kern="1200" cap="none" spc="0" normalizeH="0" baseline="0" noProof="0" dirty="0">
              <a:ln>
                <a:noFill/>
              </a:ln>
              <a:solidFill>
                <a:srgbClr val="63705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35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50CCFE1-2887-4490-B252-0BF6CE611283}"/>
              </a:ext>
            </a:extLst>
          </p:cNvPr>
          <p:cNvSpPr>
            <a:spLocks noGrp="1"/>
          </p:cNvSpPr>
          <p:nvPr>
            <p:ph type="title"/>
          </p:nvPr>
        </p:nvSpPr>
        <p:spPr>
          <a:xfrm>
            <a:off x="302918" y="382474"/>
            <a:ext cx="3377741" cy="2710741"/>
          </a:xfrm>
        </p:spPr>
        <p:txBody>
          <a:bodyPr vert="horz" lIns="91440" tIns="45720" rIns="91440" bIns="45720" rtlCol="0" anchor="ctr">
            <a:normAutofit/>
          </a:bodyPr>
          <a:lstStyle/>
          <a:p>
            <a:pPr defTabSz="914400"/>
            <a:r>
              <a:rPr lang="en-US" sz="4000" dirty="0">
                <a:solidFill>
                  <a:srgbClr val="FFFFFF"/>
                </a:solidFill>
                <a:latin typeface="+mn-lt"/>
                <a:cs typeface="+mj-cs"/>
              </a:rPr>
              <a:t>Agenda for this presentation</a:t>
            </a:r>
            <a:endParaRPr lang="en-US" sz="4000" b="1" dirty="0">
              <a:solidFill>
                <a:srgbClr val="FFFFFF"/>
              </a:solidFill>
              <a:latin typeface="+mn-lt"/>
              <a:cs typeface="+mj-cs"/>
            </a:endParaRPr>
          </a:p>
        </p:txBody>
      </p:sp>
      <p:sp>
        <p:nvSpPr>
          <p:cNvPr id="19"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739B3A6-A408-4F10-B18B-F2E4A6A9D2D8}"/>
              </a:ext>
            </a:extLst>
          </p:cNvPr>
          <p:cNvSpPr>
            <a:spLocks noGrp="1"/>
          </p:cNvSpPr>
          <p:nvPr>
            <p:ph idx="1"/>
          </p:nvPr>
        </p:nvSpPr>
        <p:spPr>
          <a:xfrm>
            <a:off x="4277262" y="120427"/>
            <a:ext cx="7539157" cy="6519859"/>
          </a:xfrm>
        </p:spPr>
        <p:txBody>
          <a:bodyPr vert="horz" lIns="0" tIns="45720" rIns="0" bIns="45720" rtlCol="0" anchor="ctr">
            <a:normAutofit/>
          </a:bodyPr>
          <a:lstStyle/>
          <a:p>
            <a:pPr marL="0" indent="0" defTabSz="914400">
              <a:lnSpc>
                <a:spcPct val="100000"/>
              </a:lnSpc>
              <a:spcBef>
                <a:spcPts val="0"/>
              </a:spcBef>
              <a:spcAft>
                <a:spcPts val="1200"/>
              </a:spcAft>
              <a:buNone/>
            </a:pPr>
            <a:r>
              <a:rPr lang="en-US" sz="3800" dirty="0">
                <a:latin typeface="+mn-lt"/>
              </a:rPr>
              <a:t>  Brief overview of: </a:t>
            </a:r>
          </a:p>
          <a:p>
            <a:pPr marL="0" indent="0" defTabSz="914400">
              <a:lnSpc>
                <a:spcPct val="100000"/>
              </a:lnSpc>
              <a:spcBef>
                <a:spcPts val="0"/>
              </a:spcBef>
              <a:spcAft>
                <a:spcPts val="1200"/>
              </a:spcAft>
              <a:buNone/>
            </a:pPr>
            <a:r>
              <a:rPr lang="en-US" sz="3800" dirty="0">
                <a:latin typeface="+mn-lt"/>
              </a:rPr>
              <a:t>Reason for redistricting  Legal requirements</a:t>
            </a:r>
          </a:p>
          <a:p>
            <a:pPr marL="0" indent="0" defTabSz="914400">
              <a:lnSpc>
                <a:spcPct val="100000"/>
              </a:lnSpc>
              <a:spcBef>
                <a:spcPts val="0"/>
              </a:spcBef>
              <a:spcAft>
                <a:spcPts val="0"/>
              </a:spcAft>
              <a:buNone/>
            </a:pPr>
            <a:r>
              <a:rPr lang="en-US" sz="3800" dirty="0">
                <a:latin typeface="+mn-lt"/>
              </a:rPr>
              <a:t>	(that demographers follow) </a:t>
            </a:r>
          </a:p>
          <a:p>
            <a:pPr marL="0" indent="0" defTabSz="914400">
              <a:lnSpc>
                <a:spcPct val="100000"/>
              </a:lnSpc>
              <a:spcBef>
                <a:spcPts val="0"/>
              </a:spcBef>
              <a:spcAft>
                <a:spcPts val="1200"/>
              </a:spcAft>
              <a:buNone/>
            </a:pPr>
            <a:r>
              <a:rPr lang="en-US" sz="3800" dirty="0">
                <a:latin typeface="+mn-lt"/>
              </a:rPr>
              <a:t>  Communities of interest</a:t>
            </a:r>
          </a:p>
          <a:p>
            <a:pPr marL="0" indent="0" defTabSz="914400">
              <a:lnSpc>
                <a:spcPct val="100000"/>
              </a:lnSpc>
              <a:spcBef>
                <a:spcPts val="0"/>
              </a:spcBef>
              <a:spcAft>
                <a:spcPts val="1200"/>
              </a:spcAft>
              <a:buNone/>
            </a:pPr>
            <a:r>
              <a:rPr lang="en-US" sz="3800" dirty="0">
                <a:latin typeface="+mn-lt"/>
              </a:rPr>
              <a:t>  Pieces Kit and Maptitude Online Redistricting (</a:t>
            </a:r>
            <a:r>
              <a:rPr lang="en-US" sz="3800" dirty="0" err="1">
                <a:latin typeface="+mn-lt"/>
              </a:rPr>
              <a:t>MORe</a:t>
            </a:r>
            <a:r>
              <a:rPr lang="en-US" sz="3800" dirty="0">
                <a:latin typeface="+mn-lt"/>
              </a:rPr>
              <a:t>) map-drawing tools</a:t>
            </a:r>
          </a:p>
          <a:p>
            <a:pPr marL="0" indent="0" defTabSz="914400">
              <a:lnSpc>
                <a:spcPct val="100000"/>
              </a:lnSpc>
              <a:spcBef>
                <a:spcPts val="0"/>
              </a:spcBef>
              <a:spcAft>
                <a:spcPts val="1200"/>
              </a:spcAft>
              <a:buNone/>
            </a:pPr>
            <a:r>
              <a:rPr lang="en-US" sz="3800" dirty="0">
                <a:latin typeface="+mn-lt"/>
              </a:rPr>
              <a:t>  Demonstration of </a:t>
            </a:r>
            <a:r>
              <a:rPr lang="en-US" sz="3800" dirty="0" err="1">
                <a:latin typeface="+mn-lt"/>
              </a:rPr>
              <a:t>MORe</a:t>
            </a:r>
            <a:endParaRPr lang="en-US" sz="3800" dirty="0">
              <a:latin typeface="+mn-lt"/>
            </a:endParaRPr>
          </a:p>
        </p:txBody>
      </p:sp>
      <p:sp>
        <p:nvSpPr>
          <p:cNvPr id="4" name="Slide Number Placeholder 3">
            <a:extLst>
              <a:ext uri="{FF2B5EF4-FFF2-40B4-BE49-F238E27FC236}">
                <a16:creationId xmlns:a16="http://schemas.microsoft.com/office/drawing/2014/main" id="{BD49955A-088F-4572-A4CE-D41A0A074290}"/>
              </a:ext>
            </a:extLst>
          </p:cNvPr>
          <p:cNvSpPr>
            <a:spLocks noGrp="1"/>
          </p:cNvSpPr>
          <p:nvPr>
            <p:ph type="sldNum" sz="quarter" idx="12"/>
          </p:nvPr>
        </p:nvSpPr>
        <p:spPr>
          <a:xfrm>
            <a:off x="10120418" y="6459785"/>
            <a:ext cx="108914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284E5AB-BE8A-4F78-BCC3-8E31F2EC12B4}" type="slidenum">
              <a:rPr kumimoji="0" lang="en-US" sz="1050" b="1" i="0" u="none" strike="noStrike" kern="1200" cap="none" spc="0" normalizeH="0" baseline="0" noProof="0" smtClean="0">
                <a:ln>
                  <a:noFill/>
                </a:ln>
                <a:solidFill>
                  <a:srgbClr val="63705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sz="1050" b="1" i="0" u="none" strike="noStrike" kern="1200" cap="none" spc="0" normalizeH="0" baseline="0" noProof="0" dirty="0">
              <a:ln>
                <a:noFill/>
              </a:ln>
              <a:solidFill>
                <a:srgbClr val="63705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60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16B5B3A3-5483-4A82-8D4E-BAEA7FB27F83}"/>
              </a:ext>
            </a:extLst>
          </p:cNvPr>
          <p:cNvSpPr txBox="1">
            <a:spLocks/>
          </p:cNvSpPr>
          <p:nvPr/>
        </p:nvSpPr>
        <p:spPr>
          <a:xfrm>
            <a:off x="8837612" y="5705934"/>
            <a:ext cx="1828800" cy="273844"/>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1" kern="1200">
                <a:solidFill>
                  <a:schemeClr val="tx1">
                    <a:lumMod val="50000"/>
                    <a:lumOff val="50000"/>
                  </a:schemeClr>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a:lstStyle>
          <a:p>
            <a:pPr algn="r">
              <a:defRPr/>
            </a:pPr>
            <a:fld id="{A64177A5-9078-4001-B6F8-FFA84D4F041B}" type="slidenum">
              <a:rPr lang="en-US">
                <a:solidFill>
                  <a:prstClr val="black">
                    <a:lumMod val="50000"/>
                    <a:lumOff val="50000"/>
                  </a:prstClr>
                </a:solidFill>
              </a:rPr>
              <a:pPr algn="r">
                <a:defRPr/>
              </a:pPr>
              <a:t>20</a:t>
            </a:fld>
            <a:endParaRPr lang="en-US" dirty="0">
              <a:solidFill>
                <a:prstClr val="black">
                  <a:lumMod val="50000"/>
                  <a:lumOff val="50000"/>
                </a:prstClr>
              </a:solidFill>
            </a:endParaRPr>
          </a:p>
        </p:txBody>
      </p:sp>
      <p:sp>
        <p:nvSpPr>
          <p:cNvPr id="12" name="Rectangle 11">
            <a:extLst>
              <a:ext uri="{FF2B5EF4-FFF2-40B4-BE49-F238E27FC236}">
                <a16:creationId xmlns:a16="http://schemas.microsoft.com/office/drawing/2014/main" id="{B9D780AB-2CDA-460C-AB8F-A56D40337BCB}"/>
              </a:ext>
            </a:extLst>
          </p:cNvPr>
          <p:cNvSpPr>
            <a:spLocks noChangeArrowheads="1"/>
          </p:cNvSpPr>
          <p:nvPr/>
        </p:nvSpPr>
        <p:spPr bwMode="auto">
          <a:xfrm>
            <a:off x="7085012" y="381000"/>
            <a:ext cx="4800600" cy="4953000"/>
          </a:xfrm>
          <a:prstGeom prst="rect">
            <a:avLst/>
          </a:prstGeom>
          <a:noFill/>
          <a:ln>
            <a:noFill/>
          </a:ln>
          <a:effectLst/>
        </p:spPr>
        <p:txBody>
          <a:bodyPr anchor="ctr"/>
          <a:lstStyle/>
          <a:p>
            <a:pPr>
              <a:defRPr/>
            </a:pPr>
            <a:r>
              <a:rPr lang="en-US" sz="3600" b="1" dirty="0">
                <a:latin typeface="Calibri" panose="020F0502020204030204" pitchFamily="34" charset="0"/>
                <a:cs typeface="ＭＳ Ｐゴシック" charset="-128"/>
              </a:rPr>
              <a:t>Current Council Districts</a:t>
            </a:r>
          </a:p>
        </p:txBody>
      </p:sp>
      <p:pic>
        <p:nvPicPr>
          <p:cNvPr id="13" name="Picture 12" descr="A picture containing text, map&#10;&#10;Description automatically generated">
            <a:extLst>
              <a:ext uri="{FF2B5EF4-FFF2-40B4-BE49-F238E27FC236}">
                <a16:creationId xmlns:a16="http://schemas.microsoft.com/office/drawing/2014/main" id="{B4A89B8D-A47A-49D1-A2A5-42F39B6A4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90" y="13283"/>
            <a:ext cx="5236218" cy="6858000"/>
          </a:xfrm>
          <a:prstGeom prst="rect">
            <a:avLst/>
          </a:prstGeom>
          <a:ln>
            <a:solidFill>
              <a:schemeClr val="tx1"/>
            </a:solidFill>
          </a:ln>
        </p:spPr>
      </p:pic>
    </p:spTree>
    <p:extLst>
      <p:ext uri="{BB962C8B-B14F-4D97-AF65-F5344CB8AC3E}">
        <p14:creationId xmlns:p14="http://schemas.microsoft.com/office/powerpoint/2010/main" val="253229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with medium confidence">
            <a:extLst>
              <a:ext uri="{FF2B5EF4-FFF2-40B4-BE49-F238E27FC236}">
                <a16:creationId xmlns:a16="http://schemas.microsoft.com/office/drawing/2014/main" id="{01E1EABC-54C7-496B-94B3-7DB1ECDC5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558" y="16042"/>
            <a:ext cx="11878121" cy="6841958"/>
          </a:xfrm>
          <a:prstGeom prst="rect">
            <a:avLst/>
          </a:prstGeom>
        </p:spPr>
      </p:pic>
      <p:sp>
        <p:nvSpPr>
          <p:cNvPr id="4" name="Slide Number Placeholder 3">
            <a:extLst>
              <a:ext uri="{FF2B5EF4-FFF2-40B4-BE49-F238E27FC236}">
                <a16:creationId xmlns:a16="http://schemas.microsoft.com/office/drawing/2014/main" id="{9AC28A2A-C8E3-4C98-AD65-ED6D29B6E0F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4E5AB-BE8A-4F78-BCC3-8E31F2EC12B4}" type="slidenum">
              <a:rPr kumimoji="0" lang="en-US" sz="1600" b="1"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91CA773-BAD7-44E5-BBA4-1526522FAD21}"/>
              </a:ext>
            </a:extLst>
          </p:cNvPr>
          <p:cNvSpPr>
            <a:spLocks noChangeArrowheads="1"/>
          </p:cNvSpPr>
          <p:nvPr/>
        </p:nvSpPr>
        <p:spPr bwMode="auto">
          <a:xfrm>
            <a:off x="5789612" y="49131"/>
            <a:ext cx="6629399" cy="1981200"/>
          </a:xfrm>
          <a:prstGeom prst="rect">
            <a:avLst/>
          </a:pr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ＭＳ Ｐゴシック" charset="-128"/>
              </a:rPr>
              <a:t>Northern Detail: Current Council District Boundaries</a:t>
            </a:r>
            <a:endParaRPr kumimoji="0" lang="en-US" sz="3200" b="1" i="0" u="none" strike="noStrike" kern="1200" cap="none" spc="0" normalizeH="0" baseline="0" noProof="0" dirty="0">
              <a:ln>
                <a:noFill/>
              </a:ln>
              <a:solidFill>
                <a:srgbClr val="AB5215"/>
              </a:solidFill>
              <a:effectLst/>
              <a:uLnTx/>
              <a:uFillTx/>
              <a:latin typeface="Calibri" panose="020F0502020204030204" pitchFamily="34" charset="0"/>
              <a:ea typeface="+mn-ea"/>
              <a:cs typeface="ＭＳ Ｐゴシック" charset="-128"/>
            </a:endParaRPr>
          </a:p>
        </p:txBody>
      </p:sp>
    </p:spTree>
    <p:extLst>
      <p:ext uri="{BB962C8B-B14F-4D97-AF65-F5344CB8AC3E}">
        <p14:creationId xmlns:p14="http://schemas.microsoft.com/office/powerpoint/2010/main" val="1547691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081DFE11-47D3-4135-B9B1-71545DF69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88" y="-25265"/>
            <a:ext cx="11811000" cy="6883265"/>
          </a:xfrm>
          <a:prstGeom prst="rect">
            <a:avLst/>
          </a:prstGeom>
        </p:spPr>
      </p:pic>
      <p:sp>
        <p:nvSpPr>
          <p:cNvPr id="4" name="Slide Number Placeholder 3">
            <a:extLst>
              <a:ext uri="{FF2B5EF4-FFF2-40B4-BE49-F238E27FC236}">
                <a16:creationId xmlns:a16="http://schemas.microsoft.com/office/drawing/2014/main" id="{9AC28A2A-C8E3-4C98-AD65-ED6D29B6E0F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4E5AB-BE8A-4F78-BCC3-8E31F2EC12B4}" type="slidenum">
              <a:rPr kumimoji="0" lang="en-US" sz="1600" b="1"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09BF29-411B-4530-88CF-0317FF1332B1}"/>
              </a:ext>
            </a:extLst>
          </p:cNvPr>
          <p:cNvSpPr>
            <a:spLocks noChangeArrowheads="1"/>
          </p:cNvSpPr>
          <p:nvPr/>
        </p:nvSpPr>
        <p:spPr bwMode="auto">
          <a:xfrm>
            <a:off x="9142412" y="-914400"/>
            <a:ext cx="3124199" cy="4038600"/>
          </a:xfrm>
          <a:prstGeom prst="rect">
            <a:avLst/>
          </a:prstGeom>
          <a:no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ＭＳ Ｐゴシック" charset="-128"/>
              </a:rPr>
              <a:t>Southern Detail: Current Council District Boundaries</a:t>
            </a:r>
            <a:endParaRPr kumimoji="0" lang="en-US" sz="3200" b="1" i="0" u="none" strike="noStrike" kern="1200" cap="none" spc="0" normalizeH="0" baseline="0" noProof="0" dirty="0">
              <a:ln>
                <a:noFill/>
              </a:ln>
              <a:solidFill>
                <a:srgbClr val="AB5215"/>
              </a:solidFill>
              <a:effectLst/>
              <a:uLnTx/>
              <a:uFillTx/>
              <a:latin typeface="Calibri" panose="020F0502020204030204" pitchFamily="34" charset="0"/>
              <a:ea typeface="+mn-ea"/>
              <a:cs typeface="ＭＳ Ｐゴシック" charset="-128"/>
            </a:endParaRPr>
          </a:p>
        </p:txBody>
      </p:sp>
    </p:spTree>
    <p:extLst>
      <p:ext uri="{BB962C8B-B14F-4D97-AF65-F5344CB8AC3E}">
        <p14:creationId xmlns:p14="http://schemas.microsoft.com/office/powerpoint/2010/main" val="2256710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04107F-AB61-42B4-AAC8-85CC2A040F8A}"/>
              </a:ext>
            </a:extLst>
          </p:cNvPr>
          <p:cNvSpPr>
            <a:spLocks noGrp="1"/>
          </p:cNvSpPr>
          <p:nvPr>
            <p:ph type="sldNum" sz="quarter" idx="12"/>
          </p:nvPr>
        </p:nvSpPr>
        <p:spPr>
          <a:xfrm>
            <a:off x="9371012" y="6492876"/>
            <a:ext cx="1828800" cy="365125"/>
          </a:xfrm>
        </p:spPr>
        <p:txBody>
          <a:bodyPr/>
          <a:lstStyle/>
          <a:p>
            <a:pPr>
              <a:defRPr/>
            </a:pPr>
            <a:fld id="{12AE7A43-707A-4D61-90D7-23D4436D67E8}" type="slidenum">
              <a:rPr lang="en-US" smtClean="0"/>
              <a:pPr>
                <a:defRPr/>
              </a:pPr>
              <a:t>23</a:t>
            </a:fld>
            <a:endParaRPr lang="en-US" dirty="0"/>
          </a:p>
        </p:txBody>
      </p:sp>
      <p:pic>
        <p:nvPicPr>
          <p:cNvPr id="4" name="Picture 3">
            <a:extLst>
              <a:ext uri="{FF2B5EF4-FFF2-40B4-BE49-F238E27FC236}">
                <a16:creationId xmlns:a16="http://schemas.microsoft.com/office/drawing/2014/main" id="{6CFE19C1-9F6C-4854-867D-D97F41AB6ABB}"/>
              </a:ext>
            </a:extLst>
          </p:cNvPr>
          <p:cNvPicPr>
            <a:picLocks noChangeAspect="1"/>
          </p:cNvPicPr>
          <p:nvPr/>
        </p:nvPicPr>
        <p:blipFill>
          <a:blip r:embed="rId2"/>
          <a:stretch>
            <a:fillRect/>
          </a:stretch>
        </p:blipFill>
        <p:spPr>
          <a:xfrm>
            <a:off x="853591" y="1235075"/>
            <a:ext cx="10481642" cy="5164122"/>
          </a:xfrm>
          <a:prstGeom prst="rect">
            <a:avLst/>
          </a:prstGeom>
          <a:solidFill>
            <a:schemeClr val="bg1"/>
          </a:solidFill>
          <a:ln>
            <a:solidFill>
              <a:schemeClr val="tx1"/>
            </a:solidFill>
          </a:ln>
        </p:spPr>
      </p:pic>
      <p:sp>
        <p:nvSpPr>
          <p:cNvPr id="6" name="Rectangle 5">
            <a:extLst>
              <a:ext uri="{FF2B5EF4-FFF2-40B4-BE49-F238E27FC236}">
                <a16:creationId xmlns:a16="http://schemas.microsoft.com/office/drawing/2014/main" id="{BAFDF657-3AB2-4C66-8ECA-8D5F3D85FF1D}"/>
              </a:ext>
            </a:extLst>
          </p:cNvPr>
          <p:cNvSpPr>
            <a:spLocks noChangeArrowheads="1"/>
          </p:cNvSpPr>
          <p:nvPr/>
        </p:nvSpPr>
        <p:spPr bwMode="auto">
          <a:xfrm>
            <a:off x="113506" y="17478"/>
            <a:ext cx="11961812" cy="1217597"/>
          </a:xfrm>
          <a:prstGeom prst="rect">
            <a:avLst/>
          </a:prstGeom>
          <a:noFill/>
          <a:ln>
            <a:noFill/>
          </a:ln>
          <a:effectLst/>
        </p:spPr>
        <p:txBody>
          <a:bodyPr anchor="ctr"/>
          <a:lstStyle/>
          <a:p>
            <a:pPr defTabSz="914400" fontAlgn="base">
              <a:spcBef>
                <a:spcPct val="0"/>
              </a:spcBef>
              <a:spcAft>
                <a:spcPct val="0"/>
              </a:spcAft>
              <a:defRPr/>
            </a:pPr>
            <a:r>
              <a:rPr lang="en-US" sz="3200" b="1" dirty="0">
                <a:solidFill>
                  <a:schemeClr val="accent1">
                    <a:lumMod val="75000"/>
                  </a:schemeClr>
                </a:solidFill>
                <a:latin typeface="Calibri" panose="020F0502020204030204" pitchFamily="34" charset="0"/>
                <a:ea typeface="ＭＳ Ｐゴシック" charset="-128"/>
                <a:cs typeface="ＭＳ Ｐゴシック" charset="-128"/>
              </a:rPr>
              <a:t>Draft Plan 3 data (became the 2018 court-ordered plan) using 2010 Census Data - </a:t>
            </a:r>
            <a:r>
              <a:rPr lang="en-US" sz="2800" b="1" dirty="0">
                <a:latin typeface="Calibri" panose="020F0502020204030204" pitchFamily="34" charset="0"/>
                <a:cs typeface="ＭＳ Ｐゴシック" charset="-128"/>
              </a:rPr>
              <a:t>Plan deviation was = 8.8%</a:t>
            </a:r>
          </a:p>
        </p:txBody>
      </p:sp>
    </p:spTree>
    <p:extLst>
      <p:ext uri="{BB962C8B-B14F-4D97-AF65-F5344CB8AC3E}">
        <p14:creationId xmlns:p14="http://schemas.microsoft.com/office/powerpoint/2010/main" val="4270488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1B3EDC-853C-490D-984A-9D4284FA4217}"/>
              </a:ext>
            </a:extLst>
          </p:cNvPr>
          <p:cNvSpPr>
            <a:spLocks noGrp="1"/>
          </p:cNvSpPr>
          <p:nvPr>
            <p:ph type="sldNum" sz="quarter" idx="12"/>
          </p:nvPr>
        </p:nvSpPr>
        <p:spPr/>
        <p:txBody>
          <a:bodyPr/>
          <a:lstStyle/>
          <a:p>
            <a:fld id="{6284E5AB-BE8A-4F78-BCC3-8E31F2EC12B4}" type="slidenum">
              <a:rPr lang="en-US" smtClean="0"/>
              <a:t>24</a:t>
            </a:fld>
            <a:endParaRPr lang="en-US" dirty="0"/>
          </a:p>
        </p:txBody>
      </p:sp>
    </p:spTree>
    <p:extLst>
      <p:ext uri="{BB962C8B-B14F-4D97-AF65-F5344CB8AC3E}">
        <p14:creationId xmlns:p14="http://schemas.microsoft.com/office/powerpoint/2010/main" val="3191905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50CCFE1-2887-4490-B252-0BF6CE611283}"/>
              </a:ext>
            </a:extLst>
          </p:cNvPr>
          <p:cNvSpPr>
            <a:spLocks noGrp="1"/>
          </p:cNvSpPr>
          <p:nvPr>
            <p:ph type="title"/>
          </p:nvPr>
        </p:nvSpPr>
        <p:spPr>
          <a:xfrm>
            <a:off x="308415" y="457686"/>
            <a:ext cx="3084041" cy="5333514"/>
          </a:xfrm>
        </p:spPr>
        <p:txBody>
          <a:bodyPr vert="horz" lIns="91440" tIns="45720" rIns="91440" bIns="45720" rtlCol="0" anchor="ctr">
            <a:normAutofit/>
          </a:bodyPr>
          <a:lstStyle/>
          <a:p>
            <a:pPr defTabSz="914400"/>
            <a:r>
              <a:rPr lang="en-US" sz="4000" b="1" dirty="0">
                <a:solidFill>
                  <a:srgbClr val="FFFFFF"/>
                </a:solidFill>
                <a:latin typeface="+mn-lt"/>
                <a:cs typeface="+mj-cs"/>
              </a:rPr>
              <a:t>Our Qualifications</a:t>
            </a:r>
          </a:p>
        </p:txBody>
      </p:sp>
      <p:sp>
        <p:nvSpPr>
          <p:cNvPr id="19"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739B3A6-A408-4F10-B18B-F2E4A6A9D2D8}"/>
              </a:ext>
            </a:extLst>
          </p:cNvPr>
          <p:cNvSpPr>
            <a:spLocks noGrp="1"/>
          </p:cNvSpPr>
          <p:nvPr>
            <p:ph idx="1"/>
          </p:nvPr>
        </p:nvSpPr>
        <p:spPr>
          <a:xfrm>
            <a:off x="4277262" y="120427"/>
            <a:ext cx="7603148" cy="6519859"/>
          </a:xfrm>
        </p:spPr>
        <p:txBody>
          <a:bodyPr vert="horz" lIns="0" tIns="45720" rIns="0" bIns="45720" rtlCol="0" anchor="ctr">
            <a:normAutofit lnSpcReduction="10000"/>
          </a:bodyPr>
          <a:lstStyle/>
          <a:p>
            <a:pPr defTabSz="914400">
              <a:lnSpc>
                <a:spcPct val="100000"/>
              </a:lnSpc>
              <a:spcBef>
                <a:spcPts val="0"/>
              </a:spcBef>
              <a:spcAft>
                <a:spcPts val="1200"/>
              </a:spcAft>
              <a:buFont typeface="Wingdings" panose="05000000000000000000" pitchFamily="2" charset="2"/>
              <a:buChar char="q"/>
            </a:pPr>
            <a:r>
              <a:rPr lang="en-US" sz="3800" dirty="0">
                <a:latin typeface="+mn-lt"/>
              </a:rPr>
              <a:t>  </a:t>
            </a:r>
            <a:r>
              <a:rPr lang="en-US" sz="3800" dirty="0">
                <a:solidFill>
                  <a:srgbClr val="AB5215"/>
                </a:solidFill>
                <a:latin typeface="+mn-lt"/>
              </a:rPr>
              <a:t>We have provided districting and redistricting services since 1990</a:t>
            </a:r>
          </a:p>
          <a:p>
            <a:pPr defTabSz="914400">
              <a:lnSpc>
                <a:spcPct val="100000"/>
              </a:lnSpc>
              <a:spcBef>
                <a:spcPts val="0"/>
              </a:spcBef>
              <a:spcAft>
                <a:spcPts val="1200"/>
              </a:spcAft>
              <a:buFont typeface="Wingdings" panose="05000000000000000000" pitchFamily="2" charset="2"/>
              <a:buChar char="q"/>
            </a:pPr>
            <a:r>
              <a:rPr lang="en-US" sz="3800" dirty="0">
                <a:latin typeface="+mn-lt"/>
              </a:rPr>
              <a:t>  We have helped redistrict dozens of California jurisdictions</a:t>
            </a:r>
          </a:p>
          <a:p>
            <a:pPr defTabSz="914400">
              <a:lnSpc>
                <a:spcPct val="100000"/>
              </a:lnSpc>
              <a:spcBef>
                <a:spcPts val="0"/>
              </a:spcBef>
              <a:spcAft>
                <a:spcPts val="1200"/>
              </a:spcAft>
              <a:buFont typeface="Wingdings" panose="05000000000000000000" pitchFamily="2" charset="2"/>
              <a:buChar char="q"/>
            </a:pPr>
            <a:r>
              <a:rPr lang="en-US" sz="3800" dirty="0">
                <a:solidFill>
                  <a:srgbClr val="AB5215"/>
                </a:solidFill>
                <a:latin typeface="+mn-lt"/>
              </a:rPr>
              <a:t>  We helped Santa Clara transition from at-large to by-district elections</a:t>
            </a:r>
          </a:p>
          <a:p>
            <a:pPr defTabSz="914400">
              <a:lnSpc>
                <a:spcPct val="100000"/>
              </a:lnSpc>
              <a:spcBef>
                <a:spcPts val="0"/>
              </a:spcBef>
              <a:spcAft>
                <a:spcPts val="0"/>
              </a:spcAft>
              <a:buFont typeface="Wingdings" panose="05000000000000000000" pitchFamily="2" charset="2"/>
              <a:buChar char="q"/>
            </a:pPr>
            <a:r>
              <a:rPr lang="en-US" sz="3800" dirty="0">
                <a:latin typeface="+mn-lt"/>
              </a:rPr>
              <a:t>  We have PhDs in Demography and Sociology from UC Berkeley and Stanford University and have presented academic papers on redistricting topics</a:t>
            </a:r>
          </a:p>
        </p:txBody>
      </p:sp>
      <p:sp>
        <p:nvSpPr>
          <p:cNvPr id="4" name="Slide Number Placeholder 3">
            <a:extLst>
              <a:ext uri="{FF2B5EF4-FFF2-40B4-BE49-F238E27FC236}">
                <a16:creationId xmlns:a16="http://schemas.microsoft.com/office/drawing/2014/main" id="{BD49955A-088F-4572-A4CE-D41A0A074290}"/>
              </a:ext>
            </a:extLst>
          </p:cNvPr>
          <p:cNvSpPr>
            <a:spLocks noGrp="1"/>
          </p:cNvSpPr>
          <p:nvPr>
            <p:ph type="sldNum" sz="quarter" idx="12"/>
          </p:nvPr>
        </p:nvSpPr>
        <p:spPr>
          <a:xfrm>
            <a:off x="10120418" y="6459785"/>
            <a:ext cx="108914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284E5AB-BE8A-4F78-BCC3-8E31F2EC12B4}" type="slidenum">
              <a:rPr kumimoji="0" lang="en-US" sz="1050" b="1" i="0" u="none" strike="noStrike" kern="1200" cap="none" spc="0" normalizeH="0" baseline="0" noProof="0" smtClean="0">
                <a:ln>
                  <a:noFill/>
                </a:ln>
                <a:solidFill>
                  <a:srgbClr val="63705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25</a:t>
            </a:fld>
            <a:endParaRPr kumimoji="0" lang="en-US" sz="1050" b="1" i="0" u="none" strike="noStrike" kern="1200" cap="none" spc="0" normalizeH="0" baseline="0" noProof="0" dirty="0">
              <a:ln>
                <a:noFill/>
              </a:ln>
              <a:solidFill>
                <a:srgbClr val="63705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501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78E36-3FD8-44B3-9561-ADA1438735A7}"/>
              </a:ext>
            </a:extLst>
          </p:cNvPr>
          <p:cNvSpPr>
            <a:spLocks noGrp="1"/>
          </p:cNvSpPr>
          <p:nvPr>
            <p:ph type="title"/>
          </p:nvPr>
        </p:nvSpPr>
        <p:spPr>
          <a:xfrm>
            <a:off x="7604818" y="495942"/>
            <a:ext cx="4801293" cy="3298187"/>
          </a:xfrm>
        </p:spPr>
        <p:txBody>
          <a:bodyPr vert="horz" lIns="91440" tIns="45720" rIns="91440" bIns="45720" rtlCol="0" anchor="b">
            <a:normAutofit/>
          </a:bodyPr>
          <a:lstStyle/>
          <a:p>
            <a:pPr defTabSz="914400"/>
            <a:r>
              <a:rPr lang="en-US" sz="4400" dirty="0">
                <a:solidFill>
                  <a:srgbClr val="FFFFFF"/>
                </a:solidFill>
                <a:latin typeface="+mn-lt"/>
                <a:cs typeface="+mj-cs"/>
              </a:rPr>
              <a:t>Current City </a:t>
            </a:r>
            <a:br>
              <a:rPr lang="en-US" sz="4400" dirty="0">
                <a:solidFill>
                  <a:srgbClr val="FFFFFF"/>
                </a:solidFill>
                <a:latin typeface="+mn-lt"/>
                <a:cs typeface="+mj-cs"/>
              </a:rPr>
            </a:br>
            <a:r>
              <a:rPr lang="en-US" sz="4400" dirty="0">
                <a:solidFill>
                  <a:srgbClr val="FFFFFF"/>
                </a:solidFill>
                <a:latin typeface="+mn-lt"/>
                <a:cs typeface="+mj-cs"/>
              </a:rPr>
              <a:t>Council Districts</a:t>
            </a:r>
            <a:br>
              <a:rPr lang="en-US" sz="4400" dirty="0">
                <a:solidFill>
                  <a:srgbClr val="FFFFFF"/>
                </a:solidFill>
                <a:latin typeface="+mn-lt"/>
                <a:cs typeface="+mj-cs"/>
              </a:rPr>
            </a:br>
            <a:br>
              <a:rPr lang="en-US" sz="4400" dirty="0">
                <a:solidFill>
                  <a:srgbClr val="FFFFFF"/>
                </a:solidFill>
                <a:latin typeface="+mn-lt"/>
                <a:cs typeface="+mj-cs"/>
              </a:rPr>
            </a:br>
            <a:endParaRPr lang="en-US" sz="4400" dirty="0">
              <a:solidFill>
                <a:srgbClr val="FFFFFF"/>
              </a:solidFill>
              <a:latin typeface="+mn-lt"/>
              <a:cs typeface="+mj-cs"/>
            </a:endParaRPr>
          </a:p>
        </p:txBody>
      </p:sp>
      <p:sp>
        <p:nvSpPr>
          <p:cNvPr id="4" name="Slide Number Placeholder 3">
            <a:extLst>
              <a:ext uri="{FF2B5EF4-FFF2-40B4-BE49-F238E27FC236}">
                <a16:creationId xmlns:a16="http://schemas.microsoft.com/office/drawing/2014/main" id="{659DD524-9DE3-4D13-AECC-34350D3B4ECF}"/>
              </a:ext>
            </a:extLst>
          </p:cNvPr>
          <p:cNvSpPr>
            <a:spLocks noGrp="1"/>
          </p:cNvSpPr>
          <p:nvPr>
            <p:ph type="sldNum" sz="quarter" idx="12"/>
          </p:nvPr>
        </p:nvSpPr>
        <p:spPr>
          <a:xfrm>
            <a:off x="11027701" y="6459785"/>
            <a:ext cx="725368" cy="365125"/>
          </a:xfrm>
        </p:spPr>
        <p:txBody>
          <a:bodyPr vert="horz" lIns="91440" tIns="45720" rIns="91440" bIns="45720" rtlCol="0" anchor="ctr">
            <a:normAutofit/>
          </a:bodyPr>
          <a:lstStyle/>
          <a:p>
            <a:pPr defTabSz="914400">
              <a:spcAft>
                <a:spcPts val="600"/>
              </a:spcAft>
            </a:pPr>
            <a:fld id="{6284E5AB-BE8A-4F78-BCC3-8E31F2EC12B4}" type="slidenum">
              <a:rPr lang="en-US" sz="1050" smtClean="0">
                <a:solidFill>
                  <a:srgbClr val="FFFFFF"/>
                </a:solidFill>
              </a:rPr>
              <a:pPr defTabSz="914400">
                <a:spcAft>
                  <a:spcPts val="600"/>
                </a:spcAft>
              </a:pPr>
              <a:t>26</a:t>
            </a:fld>
            <a:endParaRPr lang="en-US" sz="1050" dirty="0">
              <a:solidFill>
                <a:srgbClr val="FFFFFF"/>
              </a:solidFill>
            </a:endParaRPr>
          </a:p>
        </p:txBody>
      </p:sp>
      <p:pic>
        <p:nvPicPr>
          <p:cNvPr id="5" name="Picture 4" descr="A picture containing diagram&#10;&#10;Description automatically generated">
            <a:extLst>
              <a:ext uri="{FF2B5EF4-FFF2-40B4-BE49-F238E27FC236}">
                <a16:creationId xmlns:a16="http://schemas.microsoft.com/office/drawing/2014/main" id="{B44827B3-BC76-4E35-899A-82C4567B03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239" y="0"/>
            <a:ext cx="5866747" cy="6858000"/>
          </a:xfrm>
          <a:prstGeom prst="rect">
            <a:avLst/>
          </a:prstGeom>
        </p:spPr>
      </p:pic>
    </p:spTree>
    <p:extLst>
      <p:ext uri="{BB962C8B-B14F-4D97-AF65-F5344CB8AC3E}">
        <p14:creationId xmlns:p14="http://schemas.microsoft.com/office/powerpoint/2010/main" val="2655644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78E36-3FD8-44B3-9561-ADA1438735A7}"/>
              </a:ext>
            </a:extLst>
          </p:cNvPr>
          <p:cNvSpPr>
            <a:spLocks noGrp="1"/>
          </p:cNvSpPr>
          <p:nvPr>
            <p:ph type="title"/>
          </p:nvPr>
        </p:nvSpPr>
        <p:spPr>
          <a:xfrm>
            <a:off x="7604818" y="495942"/>
            <a:ext cx="4801293" cy="3298187"/>
          </a:xfrm>
        </p:spPr>
        <p:txBody>
          <a:bodyPr vert="horz" lIns="91440" tIns="45720" rIns="91440" bIns="45720" rtlCol="0" anchor="b">
            <a:normAutofit/>
          </a:bodyPr>
          <a:lstStyle/>
          <a:p>
            <a:pPr defTabSz="914400"/>
            <a:r>
              <a:rPr lang="en-US" sz="4400" dirty="0">
                <a:solidFill>
                  <a:srgbClr val="FFFFFF"/>
                </a:solidFill>
                <a:latin typeface="+mn-lt"/>
                <a:cs typeface="+mj-cs"/>
              </a:rPr>
              <a:t>Current </a:t>
            </a:r>
            <a:br>
              <a:rPr lang="en-US" sz="4400" dirty="0">
                <a:solidFill>
                  <a:srgbClr val="FFFFFF"/>
                </a:solidFill>
                <a:latin typeface="+mn-lt"/>
                <a:cs typeface="+mj-cs"/>
              </a:rPr>
            </a:br>
            <a:r>
              <a:rPr lang="en-US" sz="4400" dirty="0">
                <a:solidFill>
                  <a:srgbClr val="FFFFFF"/>
                </a:solidFill>
                <a:latin typeface="+mn-lt"/>
                <a:cs typeface="+mj-cs"/>
              </a:rPr>
              <a:t>Council District 1</a:t>
            </a:r>
            <a:br>
              <a:rPr lang="en-US" sz="4400" dirty="0">
                <a:solidFill>
                  <a:srgbClr val="FFFFFF"/>
                </a:solidFill>
                <a:latin typeface="+mn-lt"/>
                <a:cs typeface="+mj-cs"/>
              </a:rPr>
            </a:br>
            <a:br>
              <a:rPr lang="en-US" sz="4400" dirty="0">
                <a:solidFill>
                  <a:srgbClr val="FFFFFF"/>
                </a:solidFill>
                <a:latin typeface="+mn-lt"/>
                <a:cs typeface="+mj-cs"/>
              </a:rPr>
            </a:br>
            <a:endParaRPr lang="en-US" sz="4400" dirty="0">
              <a:solidFill>
                <a:srgbClr val="FFFFFF"/>
              </a:solidFill>
              <a:latin typeface="+mn-lt"/>
              <a:cs typeface="+mj-cs"/>
            </a:endParaRPr>
          </a:p>
        </p:txBody>
      </p:sp>
      <p:sp>
        <p:nvSpPr>
          <p:cNvPr id="4" name="Slide Number Placeholder 3">
            <a:extLst>
              <a:ext uri="{FF2B5EF4-FFF2-40B4-BE49-F238E27FC236}">
                <a16:creationId xmlns:a16="http://schemas.microsoft.com/office/drawing/2014/main" id="{659DD524-9DE3-4D13-AECC-34350D3B4ECF}"/>
              </a:ext>
            </a:extLst>
          </p:cNvPr>
          <p:cNvSpPr>
            <a:spLocks noGrp="1"/>
          </p:cNvSpPr>
          <p:nvPr>
            <p:ph type="sldNum" sz="quarter" idx="12"/>
          </p:nvPr>
        </p:nvSpPr>
        <p:spPr>
          <a:xfrm>
            <a:off x="11027701" y="6459785"/>
            <a:ext cx="725368" cy="365125"/>
          </a:xfrm>
        </p:spPr>
        <p:txBody>
          <a:bodyPr vert="horz" lIns="91440" tIns="45720" rIns="91440" bIns="45720" rtlCol="0" anchor="ctr">
            <a:normAutofit/>
          </a:bodyPr>
          <a:lstStyle/>
          <a:p>
            <a:pPr defTabSz="914400">
              <a:spcAft>
                <a:spcPts val="600"/>
              </a:spcAft>
            </a:pPr>
            <a:fld id="{6284E5AB-BE8A-4F78-BCC3-8E31F2EC12B4}" type="slidenum">
              <a:rPr lang="en-US" sz="1050" smtClean="0">
                <a:solidFill>
                  <a:srgbClr val="FFFFFF"/>
                </a:solidFill>
              </a:rPr>
              <a:pPr defTabSz="914400">
                <a:spcAft>
                  <a:spcPts val="600"/>
                </a:spcAft>
              </a:pPr>
              <a:t>27</a:t>
            </a:fld>
            <a:endParaRPr lang="en-US" sz="1050" dirty="0">
              <a:solidFill>
                <a:srgbClr val="FFFFFF"/>
              </a:solidFill>
            </a:endParaRPr>
          </a:p>
        </p:txBody>
      </p:sp>
      <p:pic>
        <p:nvPicPr>
          <p:cNvPr id="2050" name="Picture 2">
            <a:extLst>
              <a:ext uri="{FF2B5EF4-FFF2-40B4-BE49-F238E27FC236}">
                <a16:creationId xmlns:a16="http://schemas.microsoft.com/office/drawing/2014/main" id="{33AD04B4-F049-401D-9611-DE27B3A6A3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307" y="0"/>
            <a:ext cx="53006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256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78E36-3FD8-44B3-9561-ADA1438735A7}"/>
              </a:ext>
            </a:extLst>
          </p:cNvPr>
          <p:cNvSpPr>
            <a:spLocks noGrp="1"/>
          </p:cNvSpPr>
          <p:nvPr>
            <p:ph type="title"/>
          </p:nvPr>
        </p:nvSpPr>
        <p:spPr>
          <a:xfrm>
            <a:off x="9371012" y="865506"/>
            <a:ext cx="2743200" cy="3298187"/>
          </a:xfrm>
        </p:spPr>
        <p:txBody>
          <a:bodyPr vert="horz" lIns="91440" tIns="45720" rIns="91440" bIns="45720" rtlCol="0" anchor="b">
            <a:normAutofit/>
          </a:bodyPr>
          <a:lstStyle/>
          <a:p>
            <a:pPr defTabSz="914400"/>
            <a:r>
              <a:rPr lang="en-US" sz="4400" dirty="0">
                <a:solidFill>
                  <a:srgbClr val="FFFFFF"/>
                </a:solidFill>
                <a:latin typeface="+mn-lt"/>
                <a:cs typeface="+mj-cs"/>
              </a:rPr>
              <a:t>Current </a:t>
            </a:r>
            <a:br>
              <a:rPr lang="en-US" sz="4400" dirty="0">
                <a:solidFill>
                  <a:srgbClr val="FFFFFF"/>
                </a:solidFill>
                <a:latin typeface="+mn-lt"/>
                <a:cs typeface="+mj-cs"/>
              </a:rPr>
            </a:br>
            <a:r>
              <a:rPr lang="en-US" sz="4400" dirty="0">
                <a:solidFill>
                  <a:srgbClr val="FFFFFF"/>
                </a:solidFill>
                <a:latin typeface="+mn-lt"/>
                <a:cs typeface="+mj-cs"/>
              </a:rPr>
              <a:t>Council District 2</a:t>
            </a:r>
            <a:br>
              <a:rPr lang="en-US" sz="4400" dirty="0">
                <a:solidFill>
                  <a:srgbClr val="FFFFFF"/>
                </a:solidFill>
                <a:latin typeface="+mn-lt"/>
                <a:cs typeface="+mj-cs"/>
              </a:rPr>
            </a:br>
            <a:br>
              <a:rPr lang="en-US" sz="4400" dirty="0">
                <a:solidFill>
                  <a:srgbClr val="FFFFFF"/>
                </a:solidFill>
                <a:latin typeface="+mn-lt"/>
                <a:cs typeface="+mj-cs"/>
              </a:rPr>
            </a:br>
            <a:endParaRPr lang="en-US" sz="4400" dirty="0">
              <a:solidFill>
                <a:srgbClr val="FFFFFF"/>
              </a:solidFill>
              <a:latin typeface="+mn-lt"/>
              <a:cs typeface="+mj-cs"/>
            </a:endParaRPr>
          </a:p>
        </p:txBody>
      </p:sp>
      <p:sp>
        <p:nvSpPr>
          <p:cNvPr id="4" name="Slide Number Placeholder 3">
            <a:extLst>
              <a:ext uri="{FF2B5EF4-FFF2-40B4-BE49-F238E27FC236}">
                <a16:creationId xmlns:a16="http://schemas.microsoft.com/office/drawing/2014/main" id="{659DD524-9DE3-4D13-AECC-34350D3B4ECF}"/>
              </a:ext>
            </a:extLst>
          </p:cNvPr>
          <p:cNvSpPr>
            <a:spLocks noGrp="1"/>
          </p:cNvSpPr>
          <p:nvPr>
            <p:ph type="sldNum" sz="quarter" idx="12"/>
          </p:nvPr>
        </p:nvSpPr>
        <p:spPr>
          <a:xfrm>
            <a:off x="11027701" y="6459785"/>
            <a:ext cx="725368" cy="365125"/>
          </a:xfrm>
        </p:spPr>
        <p:txBody>
          <a:bodyPr vert="horz" lIns="91440" tIns="45720" rIns="91440" bIns="45720" rtlCol="0" anchor="ctr">
            <a:normAutofit/>
          </a:bodyPr>
          <a:lstStyle/>
          <a:p>
            <a:pPr defTabSz="914400">
              <a:spcAft>
                <a:spcPts val="600"/>
              </a:spcAft>
            </a:pPr>
            <a:fld id="{6284E5AB-BE8A-4F78-BCC3-8E31F2EC12B4}" type="slidenum">
              <a:rPr lang="en-US" sz="1050" smtClean="0">
                <a:solidFill>
                  <a:srgbClr val="FFFFFF"/>
                </a:solidFill>
              </a:rPr>
              <a:pPr defTabSz="914400">
                <a:spcAft>
                  <a:spcPts val="600"/>
                </a:spcAft>
              </a:pPr>
              <a:t>28</a:t>
            </a:fld>
            <a:endParaRPr lang="en-US" sz="1050" dirty="0">
              <a:solidFill>
                <a:srgbClr val="FFFFFF"/>
              </a:solidFill>
            </a:endParaRPr>
          </a:p>
        </p:txBody>
      </p:sp>
      <p:pic>
        <p:nvPicPr>
          <p:cNvPr id="1026" name="Picture 2" descr="District2_300">
            <a:extLst>
              <a:ext uri="{FF2B5EF4-FFF2-40B4-BE49-F238E27FC236}">
                <a16:creationId xmlns:a16="http://schemas.microsoft.com/office/drawing/2014/main" id="{B43CAB24-106E-41E4-80B5-EA4494D83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3" y="0"/>
            <a:ext cx="88757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350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78E36-3FD8-44B3-9561-ADA1438735A7}"/>
              </a:ext>
            </a:extLst>
          </p:cNvPr>
          <p:cNvSpPr>
            <a:spLocks noGrp="1"/>
          </p:cNvSpPr>
          <p:nvPr>
            <p:ph type="title"/>
          </p:nvPr>
        </p:nvSpPr>
        <p:spPr>
          <a:xfrm>
            <a:off x="7604818" y="495942"/>
            <a:ext cx="4801293" cy="3298187"/>
          </a:xfrm>
        </p:spPr>
        <p:txBody>
          <a:bodyPr vert="horz" lIns="91440" tIns="45720" rIns="91440" bIns="45720" rtlCol="0" anchor="b">
            <a:normAutofit/>
          </a:bodyPr>
          <a:lstStyle/>
          <a:p>
            <a:pPr defTabSz="914400"/>
            <a:r>
              <a:rPr lang="en-US" sz="4400" dirty="0">
                <a:solidFill>
                  <a:srgbClr val="FFFFFF"/>
                </a:solidFill>
                <a:latin typeface="+mn-lt"/>
                <a:cs typeface="+mj-cs"/>
              </a:rPr>
              <a:t>Current </a:t>
            </a:r>
            <a:br>
              <a:rPr lang="en-US" sz="4400" dirty="0">
                <a:solidFill>
                  <a:srgbClr val="FFFFFF"/>
                </a:solidFill>
                <a:latin typeface="+mn-lt"/>
                <a:cs typeface="+mj-cs"/>
              </a:rPr>
            </a:br>
            <a:r>
              <a:rPr lang="en-US" sz="4400" dirty="0">
                <a:solidFill>
                  <a:srgbClr val="FFFFFF"/>
                </a:solidFill>
                <a:latin typeface="+mn-lt"/>
                <a:cs typeface="+mj-cs"/>
              </a:rPr>
              <a:t>Council District 3</a:t>
            </a:r>
            <a:br>
              <a:rPr lang="en-US" sz="4400" dirty="0">
                <a:solidFill>
                  <a:srgbClr val="FFFFFF"/>
                </a:solidFill>
                <a:latin typeface="+mn-lt"/>
                <a:cs typeface="+mj-cs"/>
              </a:rPr>
            </a:br>
            <a:br>
              <a:rPr lang="en-US" sz="4400" dirty="0">
                <a:solidFill>
                  <a:srgbClr val="FFFFFF"/>
                </a:solidFill>
                <a:latin typeface="+mn-lt"/>
                <a:cs typeface="+mj-cs"/>
              </a:rPr>
            </a:br>
            <a:endParaRPr lang="en-US" sz="4400" dirty="0">
              <a:solidFill>
                <a:srgbClr val="FFFFFF"/>
              </a:solidFill>
              <a:latin typeface="+mn-lt"/>
              <a:cs typeface="+mj-cs"/>
            </a:endParaRPr>
          </a:p>
        </p:txBody>
      </p:sp>
      <p:sp>
        <p:nvSpPr>
          <p:cNvPr id="4" name="Slide Number Placeholder 3">
            <a:extLst>
              <a:ext uri="{FF2B5EF4-FFF2-40B4-BE49-F238E27FC236}">
                <a16:creationId xmlns:a16="http://schemas.microsoft.com/office/drawing/2014/main" id="{659DD524-9DE3-4D13-AECC-34350D3B4ECF}"/>
              </a:ext>
            </a:extLst>
          </p:cNvPr>
          <p:cNvSpPr>
            <a:spLocks noGrp="1"/>
          </p:cNvSpPr>
          <p:nvPr>
            <p:ph type="sldNum" sz="quarter" idx="12"/>
          </p:nvPr>
        </p:nvSpPr>
        <p:spPr>
          <a:xfrm>
            <a:off x="11027701" y="6459785"/>
            <a:ext cx="725368" cy="365125"/>
          </a:xfrm>
        </p:spPr>
        <p:txBody>
          <a:bodyPr vert="horz" lIns="91440" tIns="45720" rIns="91440" bIns="45720" rtlCol="0" anchor="ctr">
            <a:normAutofit/>
          </a:bodyPr>
          <a:lstStyle/>
          <a:p>
            <a:pPr defTabSz="914400">
              <a:spcAft>
                <a:spcPts val="600"/>
              </a:spcAft>
            </a:pPr>
            <a:fld id="{6284E5AB-BE8A-4F78-BCC3-8E31F2EC12B4}" type="slidenum">
              <a:rPr lang="en-US" sz="1050" smtClean="0">
                <a:solidFill>
                  <a:srgbClr val="FFFFFF"/>
                </a:solidFill>
              </a:rPr>
              <a:pPr defTabSz="914400">
                <a:spcAft>
                  <a:spcPts val="600"/>
                </a:spcAft>
              </a:pPr>
              <a:t>29</a:t>
            </a:fld>
            <a:endParaRPr lang="en-US" sz="1050" dirty="0">
              <a:solidFill>
                <a:srgbClr val="FFFFFF"/>
              </a:solidFill>
            </a:endParaRPr>
          </a:p>
        </p:txBody>
      </p:sp>
      <p:pic>
        <p:nvPicPr>
          <p:cNvPr id="3074" name="Picture 2">
            <a:extLst>
              <a:ext uri="{FF2B5EF4-FFF2-40B4-BE49-F238E27FC236}">
                <a16:creationId xmlns:a16="http://schemas.microsoft.com/office/drawing/2014/main" id="{38A2A455-AF90-4820-91AB-C56E2CE215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138" y="0"/>
            <a:ext cx="53006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51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5" name="Rectangle 4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DEE44CEB-DF4E-43B1-AEE3-3F78A9E7E148}"/>
              </a:ext>
            </a:extLst>
          </p:cNvPr>
          <p:cNvSpPr>
            <a:spLocks noGrp="1"/>
          </p:cNvSpPr>
          <p:nvPr>
            <p:ph type="title"/>
          </p:nvPr>
        </p:nvSpPr>
        <p:spPr>
          <a:xfrm>
            <a:off x="138605" y="322283"/>
            <a:ext cx="3437677" cy="5646208"/>
          </a:xfrm>
        </p:spPr>
        <p:txBody>
          <a:bodyPr vert="horz" lIns="91440" tIns="45720" rIns="91440" bIns="45720" rtlCol="0" anchor="ctr">
            <a:normAutofit/>
          </a:bodyPr>
          <a:lstStyle/>
          <a:p>
            <a:pPr defTabSz="914400"/>
            <a:r>
              <a:rPr lang="en-US" sz="4400" dirty="0">
                <a:solidFill>
                  <a:srgbClr val="FFFFFF"/>
                </a:solidFill>
                <a:latin typeface="+mn-lt"/>
                <a:cs typeface="+mj-cs"/>
              </a:rPr>
              <a:t>What is Redistricting?</a:t>
            </a:r>
          </a:p>
        </p:txBody>
      </p:sp>
      <p:sp>
        <p:nvSpPr>
          <p:cNvPr id="49" name="Rectangle 4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1">
            <a:extLst>
              <a:ext uri="{FF2B5EF4-FFF2-40B4-BE49-F238E27FC236}">
                <a16:creationId xmlns:a16="http://schemas.microsoft.com/office/drawing/2014/main" id="{23F69AB5-6CDF-4087-9798-ECEA9A991660}"/>
              </a:ext>
            </a:extLst>
          </p:cNvPr>
          <p:cNvSpPr>
            <a:spLocks noGrp="1"/>
          </p:cNvSpPr>
          <p:nvPr>
            <p:ph idx="1"/>
          </p:nvPr>
        </p:nvSpPr>
        <p:spPr>
          <a:xfrm>
            <a:off x="4294987" y="114300"/>
            <a:ext cx="7755233" cy="6629400"/>
          </a:xfrm>
        </p:spPr>
        <p:txBody>
          <a:bodyPr vert="horz" lIns="0" tIns="45720" rIns="0" bIns="45720" rtlCol="0" anchor="ctr">
            <a:normAutofit fontScale="92500" lnSpcReduction="20000"/>
          </a:bodyPr>
          <a:lstStyle/>
          <a:p>
            <a:pPr defTabSz="914400">
              <a:lnSpc>
                <a:spcPct val="120000"/>
              </a:lnSpc>
              <a:spcBef>
                <a:spcPts val="0"/>
              </a:spcBef>
              <a:spcAft>
                <a:spcPts val="0"/>
              </a:spcAft>
            </a:pPr>
            <a:r>
              <a:rPr lang="en-US" sz="3600" dirty="0">
                <a:solidFill>
                  <a:srgbClr val="AB5215"/>
                </a:solidFill>
                <a:latin typeface="+mn-lt"/>
              </a:rPr>
              <a:t>Every 10 years, cities must redistrict (adjust Council District boundaries to equalize total populations) using the new Census counts</a:t>
            </a:r>
            <a:endParaRPr lang="en-US" sz="1400" dirty="0">
              <a:solidFill>
                <a:srgbClr val="AB5215"/>
              </a:solidFill>
              <a:latin typeface="+mn-lt"/>
            </a:endParaRPr>
          </a:p>
          <a:p>
            <a:pPr defTabSz="914400">
              <a:lnSpc>
                <a:spcPct val="120000"/>
              </a:lnSpc>
              <a:spcBef>
                <a:spcPts val="0"/>
              </a:spcBef>
              <a:spcAft>
                <a:spcPts val="0"/>
              </a:spcAft>
            </a:pPr>
            <a:endParaRPr lang="en-US" sz="1400" dirty="0">
              <a:solidFill>
                <a:schemeClr val="tx1">
                  <a:lumMod val="75000"/>
                  <a:lumOff val="25000"/>
                </a:schemeClr>
              </a:solidFill>
              <a:latin typeface="+mn-lt"/>
            </a:endParaRPr>
          </a:p>
          <a:p>
            <a:pPr defTabSz="914400">
              <a:lnSpc>
                <a:spcPct val="120000"/>
              </a:lnSpc>
              <a:spcBef>
                <a:spcPts val="0"/>
              </a:spcBef>
              <a:spcAft>
                <a:spcPts val="600"/>
              </a:spcAft>
            </a:pPr>
            <a:r>
              <a:rPr lang="en-US" sz="3300" dirty="0">
                <a:solidFill>
                  <a:schemeClr val="tx1">
                    <a:lumMod val="75000"/>
                    <a:lumOff val="25000"/>
                  </a:schemeClr>
                </a:solidFill>
                <a:latin typeface="+mn-lt"/>
              </a:rPr>
              <a:t>Federal and state laws apply</a:t>
            </a:r>
            <a:endParaRPr lang="en-US" sz="1400" dirty="0">
              <a:solidFill>
                <a:schemeClr val="tx1">
                  <a:lumMod val="75000"/>
                  <a:lumOff val="25000"/>
                </a:schemeClr>
              </a:solidFill>
              <a:latin typeface="+mn-lt"/>
            </a:endParaRPr>
          </a:p>
          <a:p>
            <a:pPr defTabSz="914400">
              <a:lnSpc>
                <a:spcPct val="120000"/>
              </a:lnSpc>
              <a:spcBef>
                <a:spcPts val="0"/>
              </a:spcBef>
              <a:spcAft>
                <a:spcPts val="600"/>
              </a:spcAft>
            </a:pPr>
            <a:endParaRPr lang="en-US" sz="1400" dirty="0">
              <a:solidFill>
                <a:srgbClr val="AB5215"/>
              </a:solidFill>
              <a:latin typeface="+mn-lt"/>
            </a:endParaRPr>
          </a:p>
          <a:p>
            <a:pPr defTabSz="914400">
              <a:lnSpc>
                <a:spcPct val="120000"/>
              </a:lnSpc>
              <a:spcBef>
                <a:spcPts val="0"/>
              </a:spcBef>
              <a:spcAft>
                <a:spcPts val="0"/>
              </a:spcAft>
            </a:pPr>
            <a:r>
              <a:rPr lang="en-US" sz="3300" dirty="0">
                <a:solidFill>
                  <a:srgbClr val="AB5215"/>
                </a:solidFill>
                <a:latin typeface="+mn-lt"/>
              </a:rPr>
              <a:t>Cities must adopt new boundaries before </a:t>
            </a:r>
          </a:p>
          <a:p>
            <a:pPr defTabSz="914400">
              <a:lnSpc>
                <a:spcPct val="120000"/>
              </a:lnSpc>
              <a:spcBef>
                <a:spcPts val="0"/>
              </a:spcBef>
              <a:spcAft>
                <a:spcPts val="0"/>
              </a:spcAft>
            </a:pPr>
            <a:r>
              <a:rPr lang="en-US" sz="3300" dirty="0">
                <a:solidFill>
                  <a:srgbClr val="AB5215"/>
                </a:solidFill>
                <a:latin typeface="+mn-lt"/>
              </a:rPr>
              <a:t>April 17, 2022</a:t>
            </a:r>
            <a:endParaRPr lang="en-US" sz="1300" dirty="0">
              <a:solidFill>
                <a:srgbClr val="AB5215"/>
              </a:solidFill>
              <a:latin typeface="+mn-lt"/>
            </a:endParaRPr>
          </a:p>
          <a:p>
            <a:pPr defTabSz="914400">
              <a:lnSpc>
                <a:spcPct val="120000"/>
              </a:lnSpc>
              <a:spcBef>
                <a:spcPts val="0"/>
              </a:spcBef>
              <a:spcAft>
                <a:spcPts val="0"/>
              </a:spcAft>
            </a:pPr>
            <a:endParaRPr lang="en-US" sz="1300" dirty="0">
              <a:solidFill>
                <a:schemeClr val="tx1">
                  <a:lumMod val="75000"/>
                  <a:lumOff val="25000"/>
                </a:schemeClr>
              </a:solidFill>
              <a:latin typeface="+mn-lt"/>
            </a:endParaRPr>
          </a:p>
          <a:p>
            <a:pPr defTabSz="914400">
              <a:lnSpc>
                <a:spcPct val="120000"/>
              </a:lnSpc>
              <a:spcBef>
                <a:spcPts val="0"/>
              </a:spcBef>
              <a:spcAft>
                <a:spcPts val="0"/>
              </a:spcAft>
            </a:pPr>
            <a:r>
              <a:rPr lang="en-US" sz="3300" dirty="0">
                <a:solidFill>
                  <a:schemeClr val="tx1">
                    <a:lumMod val="75000"/>
                    <a:lumOff val="25000"/>
                  </a:schemeClr>
                </a:solidFill>
                <a:latin typeface="+mn-lt"/>
              </a:rPr>
              <a:t>The new council districts will be used until Census 2030 data are released</a:t>
            </a:r>
            <a:endParaRPr lang="en-US" sz="1300" dirty="0">
              <a:solidFill>
                <a:schemeClr val="tx1">
                  <a:lumMod val="75000"/>
                  <a:lumOff val="25000"/>
                </a:schemeClr>
              </a:solidFill>
              <a:latin typeface="+mn-lt"/>
            </a:endParaRPr>
          </a:p>
          <a:p>
            <a:pPr defTabSz="914400">
              <a:lnSpc>
                <a:spcPct val="120000"/>
              </a:lnSpc>
              <a:spcBef>
                <a:spcPts val="0"/>
              </a:spcBef>
              <a:spcAft>
                <a:spcPts val="0"/>
              </a:spcAft>
            </a:pPr>
            <a:endParaRPr lang="en-US" sz="1300" dirty="0">
              <a:solidFill>
                <a:schemeClr val="tx1">
                  <a:lumMod val="75000"/>
                  <a:lumOff val="25000"/>
                </a:schemeClr>
              </a:solidFill>
              <a:latin typeface="+mn-lt"/>
            </a:endParaRPr>
          </a:p>
          <a:p>
            <a:pPr defTabSz="914400">
              <a:lnSpc>
                <a:spcPct val="120000"/>
              </a:lnSpc>
              <a:spcBef>
                <a:spcPts val="0"/>
              </a:spcBef>
              <a:spcAft>
                <a:spcPts val="0"/>
              </a:spcAft>
            </a:pPr>
            <a:r>
              <a:rPr lang="en-US" sz="3300" dirty="0">
                <a:solidFill>
                  <a:srgbClr val="AB5215"/>
                </a:solidFill>
                <a:latin typeface="+mn-lt"/>
              </a:rPr>
              <a:t>Incumbents will complete their terms of office even if they no longer live in the district they were elected to represent   </a:t>
            </a:r>
          </a:p>
        </p:txBody>
      </p:sp>
      <p:sp>
        <p:nvSpPr>
          <p:cNvPr id="4" name="Slide Number Placeholder 3">
            <a:extLst>
              <a:ext uri="{FF2B5EF4-FFF2-40B4-BE49-F238E27FC236}">
                <a16:creationId xmlns:a16="http://schemas.microsoft.com/office/drawing/2014/main" id="{6DBDFB9D-4621-4B08-8625-D19294678087}"/>
              </a:ext>
            </a:extLst>
          </p:cNvPr>
          <p:cNvSpPr>
            <a:spLocks noGrp="1"/>
          </p:cNvSpPr>
          <p:nvPr>
            <p:ph type="sldNum" sz="quarter" idx="12"/>
          </p:nvPr>
        </p:nvSpPr>
        <p:spPr>
          <a:xfrm>
            <a:off x="10120418" y="6459785"/>
            <a:ext cx="1089145" cy="365125"/>
          </a:xfrm>
        </p:spPr>
        <p:txBody>
          <a:bodyPr vert="horz" lIns="91440" tIns="45720" rIns="91440" bIns="45720" rtlCol="0" anchor="ctr">
            <a:normAutofit/>
          </a:bodyPr>
          <a:lstStyle/>
          <a:p>
            <a:pPr>
              <a:spcAft>
                <a:spcPts val="600"/>
              </a:spcAft>
            </a:pPr>
            <a:fld id="{6284E5AB-BE8A-4F78-BCC3-8E31F2EC12B4}" type="slidenum">
              <a:rPr lang="en-US" sz="1050">
                <a:solidFill>
                  <a:schemeClr val="tx2"/>
                </a:solidFill>
              </a:rPr>
              <a:pPr>
                <a:spcAft>
                  <a:spcPts val="600"/>
                </a:spcAft>
              </a:pPr>
              <a:t>3</a:t>
            </a:fld>
            <a:endParaRPr lang="en-US" sz="1050" dirty="0">
              <a:solidFill>
                <a:schemeClr val="tx2"/>
              </a:solidFill>
            </a:endParaRPr>
          </a:p>
        </p:txBody>
      </p:sp>
    </p:spTree>
    <p:extLst>
      <p:ext uri="{BB962C8B-B14F-4D97-AF65-F5344CB8AC3E}">
        <p14:creationId xmlns:p14="http://schemas.microsoft.com/office/powerpoint/2010/main" val="4094953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78E36-3FD8-44B3-9561-ADA1438735A7}"/>
              </a:ext>
            </a:extLst>
          </p:cNvPr>
          <p:cNvSpPr>
            <a:spLocks noGrp="1"/>
          </p:cNvSpPr>
          <p:nvPr>
            <p:ph type="title"/>
          </p:nvPr>
        </p:nvSpPr>
        <p:spPr>
          <a:xfrm>
            <a:off x="7604818" y="495942"/>
            <a:ext cx="4801293" cy="3298187"/>
          </a:xfrm>
        </p:spPr>
        <p:txBody>
          <a:bodyPr vert="horz" lIns="91440" tIns="45720" rIns="91440" bIns="45720" rtlCol="0" anchor="b">
            <a:normAutofit/>
          </a:bodyPr>
          <a:lstStyle/>
          <a:p>
            <a:pPr defTabSz="914400"/>
            <a:r>
              <a:rPr lang="en-US" sz="4400" dirty="0">
                <a:solidFill>
                  <a:srgbClr val="FFFFFF"/>
                </a:solidFill>
                <a:latin typeface="+mn-lt"/>
                <a:cs typeface="+mj-cs"/>
              </a:rPr>
              <a:t>Current </a:t>
            </a:r>
            <a:br>
              <a:rPr lang="en-US" sz="4400" dirty="0">
                <a:solidFill>
                  <a:srgbClr val="FFFFFF"/>
                </a:solidFill>
                <a:latin typeface="+mn-lt"/>
                <a:cs typeface="+mj-cs"/>
              </a:rPr>
            </a:br>
            <a:r>
              <a:rPr lang="en-US" sz="4400" dirty="0">
                <a:solidFill>
                  <a:srgbClr val="FFFFFF"/>
                </a:solidFill>
                <a:latin typeface="+mn-lt"/>
                <a:cs typeface="+mj-cs"/>
              </a:rPr>
              <a:t>Council District 4</a:t>
            </a:r>
            <a:br>
              <a:rPr lang="en-US" sz="4400" dirty="0">
                <a:solidFill>
                  <a:srgbClr val="FFFFFF"/>
                </a:solidFill>
                <a:latin typeface="+mn-lt"/>
                <a:cs typeface="+mj-cs"/>
              </a:rPr>
            </a:br>
            <a:br>
              <a:rPr lang="en-US" sz="4400" dirty="0">
                <a:solidFill>
                  <a:srgbClr val="FFFFFF"/>
                </a:solidFill>
                <a:latin typeface="+mn-lt"/>
                <a:cs typeface="+mj-cs"/>
              </a:rPr>
            </a:br>
            <a:endParaRPr lang="en-US" sz="4400" dirty="0">
              <a:solidFill>
                <a:srgbClr val="FFFFFF"/>
              </a:solidFill>
              <a:latin typeface="+mn-lt"/>
              <a:cs typeface="+mj-cs"/>
            </a:endParaRPr>
          </a:p>
        </p:txBody>
      </p:sp>
      <p:sp>
        <p:nvSpPr>
          <p:cNvPr id="4" name="Slide Number Placeholder 3">
            <a:extLst>
              <a:ext uri="{FF2B5EF4-FFF2-40B4-BE49-F238E27FC236}">
                <a16:creationId xmlns:a16="http://schemas.microsoft.com/office/drawing/2014/main" id="{659DD524-9DE3-4D13-AECC-34350D3B4ECF}"/>
              </a:ext>
            </a:extLst>
          </p:cNvPr>
          <p:cNvSpPr>
            <a:spLocks noGrp="1"/>
          </p:cNvSpPr>
          <p:nvPr>
            <p:ph type="sldNum" sz="quarter" idx="12"/>
          </p:nvPr>
        </p:nvSpPr>
        <p:spPr>
          <a:xfrm>
            <a:off x="11027701" y="6459785"/>
            <a:ext cx="725368" cy="365125"/>
          </a:xfrm>
        </p:spPr>
        <p:txBody>
          <a:bodyPr vert="horz" lIns="91440" tIns="45720" rIns="91440" bIns="45720" rtlCol="0" anchor="ctr">
            <a:normAutofit/>
          </a:bodyPr>
          <a:lstStyle/>
          <a:p>
            <a:pPr defTabSz="914400">
              <a:spcAft>
                <a:spcPts val="600"/>
              </a:spcAft>
            </a:pPr>
            <a:fld id="{6284E5AB-BE8A-4F78-BCC3-8E31F2EC12B4}" type="slidenum">
              <a:rPr lang="en-US" sz="1050" smtClean="0">
                <a:solidFill>
                  <a:srgbClr val="FFFFFF"/>
                </a:solidFill>
              </a:rPr>
              <a:pPr defTabSz="914400">
                <a:spcAft>
                  <a:spcPts val="600"/>
                </a:spcAft>
              </a:pPr>
              <a:t>30</a:t>
            </a:fld>
            <a:endParaRPr lang="en-US" sz="1050" dirty="0">
              <a:solidFill>
                <a:srgbClr val="FFFFFF"/>
              </a:solidFill>
            </a:endParaRPr>
          </a:p>
        </p:txBody>
      </p:sp>
      <p:pic>
        <p:nvPicPr>
          <p:cNvPr id="4098" name="Picture 2">
            <a:extLst>
              <a:ext uri="{FF2B5EF4-FFF2-40B4-BE49-F238E27FC236}">
                <a16:creationId xmlns:a16="http://schemas.microsoft.com/office/drawing/2014/main" id="{B2005E2B-5C5C-47C7-A324-591075537B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5742" y="0"/>
            <a:ext cx="53006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122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78E36-3FD8-44B3-9561-ADA1438735A7}"/>
              </a:ext>
            </a:extLst>
          </p:cNvPr>
          <p:cNvSpPr>
            <a:spLocks noGrp="1"/>
          </p:cNvSpPr>
          <p:nvPr>
            <p:ph type="title"/>
          </p:nvPr>
        </p:nvSpPr>
        <p:spPr>
          <a:xfrm>
            <a:off x="9371012" y="865506"/>
            <a:ext cx="2743200" cy="3298187"/>
          </a:xfrm>
        </p:spPr>
        <p:txBody>
          <a:bodyPr vert="horz" lIns="91440" tIns="45720" rIns="91440" bIns="45720" rtlCol="0" anchor="b">
            <a:normAutofit/>
          </a:bodyPr>
          <a:lstStyle/>
          <a:p>
            <a:pPr defTabSz="914400"/>
            <a:r>
              <a:rPr lang="en-US" sz="4400" dirty="0">
                <a:solidFill>
                  <a:srgbClr val="FFFFFF"/>
                </a:solidFill>
                <a:latin typeface="+mn-lt"/>
                <a:cs typeface="+mj-cs"/>
              </a:rPr>
              <a:t>Current </a:t>
            </a:r>
            <a:br>
              <a:rPr lang="en-US" sz="4400" dirty="0">
                <a:solidFill>
                  <a:srgbClr val="FFFFFF"/>
                </a:solidFill>
                <a:latin typeface="+mn-lt"/>
                <a:cs typeface="+mj-cs"/>
              </a:rPr>
            </a:br>
            <a:r>
              <a:rPr lang="en-US" sz="4400" dirty="0">
                <a:solidFill>
                  <a:srgbClr val="FFFFFF"/>
                </a:solidFill>
                <a:latin typeface="+mn-lt"/>
                <a:cs typeface="+mj-cs"/>
              </a:rPr>
              <a:t>Council District 5</a:t>
            </a:r>
            <a:br>
              <a:rPr lang="en-US" sz="4400" dirty="0">
                <a:solidFill>
                  <a:srgbClr val="FFFFFF"/>
                </a:solidFill>
                <a:latin typeface="+mn-lt"/>
                <a:cs typeface="+mj-cs"/>
              </a:rPr>
            </a:br>
            <a:br>
              <a:rPr lang="en-US" sz="4400" dirty="0">
                <a:solidFill>
                  <a:srgbClr val="FFFFFF"/>
                </a:solidFill>
                <a:latin typeface="+mn-lt"/>
                <a:cs typeface="+mj-cs"/>
              </a:rPr>
            </a:br>
            <a:endParaRPr lang="en-US" sz="4400" dirty="0">
              <a:solidFill>
                <a:srgbClr val="FFFFFF"/>
              </a:solidFill>
              <a:latin typeface="+mn-lt"/>
              <a:cs typeface="+mj-cs"/>
            </a:endParaRPr>
          </a:p>
        </p:txBody>
      </p:sp>
      <p:sp>
        <p:nvSpPr>
          <p:cNvPr id="4" name="Slide Number Placeholder 3">
            <a:extLst>
              <a:ext uri="{FF2B5EF4-FFF2-40B4-BE49-F238E27FC236}">
                <a16:creationId xmlns:a16="http://schemas.microsoft.com/office/drawing/2014/main" id="{659DD524-9DE3-4D13-AECC-34350D3B4ECF}"/>
              </a:ext>
            </a:extLst>
          </p:cNvPr>
          <p:cNvSpPr>
            <a:spLocks noGrp="1"/>
          </p:cNvSpPr>
          <p:nvPr>
            <p:ph type="sldNum" sz="quarter" idx="12"/>
          </p:nvPr>
        </p:nvSpPr>
        <p:spPr>
          <a:xfrm>
            <a:off x="11027701" y="6459785"/>
            <a:ext cx="725368" cy="365125"/>
          </a:xfrm>
        </p:spPr>
        <p:txBody>
          <a:bodyPr vert="horz" lIns="91440" tIns="45720" rIns="91440" bIns="45720" rtlCol="0" anchor="ctr">
            <a:normAutofit/>
          </a:bodyPr>
          <a:lstStyle/>
          <a:p>
            <a:pPr defTabSz="914400">
              <a:spcAft>
                <a:spcPts val="600"/>
              </a:spcAft>
            </a:pPr>
            <a:fld id="{6284E5AB-BE8A-4F78-BCC3-8E31F2EC12B4}" type="slidenum">
              <a:rPr lang="en-US" sz="1050" smtClean="0">
                <a:solidFill>
                  <a:srgbClr val="FFFFFF"/>
                </a:solidFill>
              </a:rPr>
              <a:pPr defTabSz="914400">
                <a:spcAft>
                  <a:spcPts val="600"/>
                </a:spcAft>
              </a:pPr>
              <a:t>31</a:t>
            </a:fld>
            <a:endParaRPr lang="en-US" sz="1050" dirty="0">
              <a:solidFill>
                <a:srgbClr val="FFFFFF"/>
              </a:solidFill>
            </a:endParaRPr>
          </a:p>
        </p:txBody>
      </p:sp>
      <p:pic>
        <p:nvPicPr>
          <p:cNvPr id="5122" name="Picture 2">
            <a:extLst>
              <a:ext uri="{FF2B5EF4-FFF2-40B4-BE49-F238E27FC236}">
                <a16:creationId xmlns:a16="http://schemas.microsoft.com/office/drawing/2014/main" id="{0FC0C588-AC53-4B52-80A5-59C4906E2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0" y="0"/>
            <a:ext cx="88757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975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78E36-3FD8-44B3-9561-ADA1438735A7}"/>
              </a:ext>
            </a:extLst>
          </p:cNvPr>
          <p:cNvSpPr>
            <a:spLocks noGrp="1"/>
          </p:cNvSpPr>
          <p:nvPr>
            <p:ph type="title"/>
          </p:nvPr>
        </p:nvSpPr>
        <p:spPr>
          <a:xfrm>
            <a:off x="9371012" y="865506"/>
            <a:ext cx="2743200" cy="3298187"/>
          </a:xfrm>
        </p:spPr>
        <p:txBody>
          <a:bodyPr vert="horz" lIns="91440" tIns="45720" rIns="91440" bIns="45720" rtlCol="0" anchor="b">
            <a:normAutofit/>
          </a:bodyPr>
          <a:lstStyle/>
          <a:p>
            <a:pPr defTabSz="914400"/>
            <a:r>
              <a:rPr lang="en-US" sz="4400" dirty="0">
                <a:solidFill>
                  <a:srgbClr val="FFFFFF"/>
                </a:solidFill>
                <a:latin typeface="+mn-lt"/>
                <a:cs typeface="+mj-cs"/>
              </a:rPr>
              <a:t>Current </a:t>
            </a:r>
            <a:br>
              <a:rPr lang="en-US" sz="4400" dirty="0">
                <a:solidFill>
                  <a:srgbClr val="FFFFFF"/>
                </a:solidFill>
                <a:latin typeface="+mn-lt"/>
                <a:cs typeface="+mj-cs"/>
              </a:rPr>
            </a:br>
            <a:r>
              <a:rPr lang="en-US" sz="4400" dirty="0">
                <a:solidFill>
                  <a:srgbClr val="FFFFFF"/>
                </a:solidFill>
                <a:latin typeface="+mn-lt"/>
                <a:cs typeface="+mj-cs"/>
              </a:rPr>
              <a:t>Council District 6</a:t>
            </a:r>
            <a:br>
              <a:rPr lang="en-US" sz="4400" dirty="0">
                <a:solidFill>
                  <a:srgbClr val="FFFFFF"/>
                </a:solidFill>
                <a:latin typeface="+mn-lt"/>
                <a:cs typeface="+mj-cs"/>
              </a:rPr>
            </a:br>
            <a:br>
              <a:rPr lang="en-US" sz="4400" dirty="0">
                <a:solidFill>
                  <a:srgbClr val="FFFFFF"/>
                </a:solidFill>
                <a:latin typeface="+mn-lt"/>
                <a:cs typeface="+mj-cs"/>
              </a:rPr>
            </a:br>
            <a:endParaRPr lang="en-US" sz="4400" dirty="0">
              <a:solidFill>
                <a:srgbClr val="FFFFFF"/>
              </a:solidFill>
              <a:latin typeface="+mn-lt"/>
              <a:cs typeface="+mj-cs"/>
            </a:endParaRPr>
          </a:p>
        </p:txBody>
      </p:sp>
      <p:sp>
        <p:nvSpPr>
          <p:cNvPr id="4" name="Slide Number Placeholder 3">
            <a:extLst>
              <a:ext uri="{FF2B5EF4-FFF2-40B4-BE49-F238E27FC236}">
                <a16:creationId xmlns:a16="http://schemas.microsoft.com/office/drawing/2014/main" id="{659DD524-9DE3-4D13-AECC-34350D3B4ECF}"/>
              </a:ext>
            </a:extLst>
          </p:cNvPr>
          <p:cNvSpPr>
            <a:spLocks noGrp="1"/>
          </p:cNvSpPr>
          <p:nvPr>
            <p:ph type="sldNum" sz="quarter" idx="12"/>
          </p:nvPr>
        </p:nvSpPr>
        <p:spPr>
          <a:xfrm>
            <a:off x="11027701" y="6459785"/>
            <a:ext cx="725368" cy="365125"/>
          </a:xfrm>
        </p:spPr>
        <p:txBody>
          <a:bodyPr vert="horz" lIns="91440" tIns="45720" rIns="91440" bIns="45720" rtlCol="0" anchor="ctr">
            <a:normAutofit/>
          </a:bodyPr>
          <a:lstStyle/>
          <a:p>
            <a:pPr defTabSz="914400">
              <a:spcAft>
                <a:spcPts val="600"/>
              </a:spcAft>
            </a:pPr>
            <a:fld id="{6284E5AB-BE8A-4F78-BCC3-8E31F2EC12B4}" type="slidenum">
              <a:rPr lang="en-US" sz="1050" smtClean="0">
                <a:solidFill>
                  <a:srgbClr val="FFFFFF"/>
                </a:solidFill>
              </a:rPr>
              <a:pPr defTabSz="914400">
                <a:spcAft>
                  <a:spcPts val="600"/>
                </a:spcAft>
              </a:pPr>
              <a:t>32</a:t>
            </a:fld>
            <a:endParaRPr lang="en-US" sz="1050" dirty="0">
              <a:solidFill>
                <a:srgbClr val="FFFFFF"/>
              </a:solidFill>
            </a:endParaRPr>
          </a:p>
        </p:txBody>
      </p:sp>
      <p:pic>
        <p:nvPicPr>
          <p:cNvPr id="6146" name="Picture 2">
            <a:extLst>
              <a:ext uri="{FF2B5EF4-FFF2-40B4-BE49-F238E27FC236}">
                <a16:creationId xmlns:a16="http://schemas.microsoft.com/office/drawing/2014/main" id="{86A36563-DAB9-4E7F-8DAD-F53295BCB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 y="0"/>
            <a:ext cx="88757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376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92B587A-4B13-4A45-BDF1-E6B6D76DBBA3}"/>
              </a:ext>
            </a:extLst>
          </p:cNvPr>
          <p:cNvSpPr>
            <a:spLocks noChangeArrowheads="1"/>
          </p:cNvSpPr>
          <p:nvPr/>
        </p:nvSpPr>
        <p:spPr bwMode="auto">
          <a:xfrm>
            <a:off x="1293812" y="0"/>
            <a:ext cx="9448800" cy="1143000"/>
          </a:xfrm>
          <a:prstGeom prst="rect">
            <a:avLst/>
          </a:prstGeom>
          <a:noFill/>
          <a:ln w="9525">
            <a:noFill/>
            <a:miter lim="800000"/>
            <a:headEnd/>
            <a:tailEn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AB5215"/>
                </a:solidFill>
                <a:effectLst/>
                <a:uLnTx/>
                <a:uFillTx/>
                <a:latin typeface="Lucida Fax" pitchFamily="18" charset="0"/>
                <a:ea typeface="+mn-ea"/>
                <a:cs typeface="+mn-cs"/>
              </a:rPr>
              <a:t>#1 Priority: Population Equality</a:t>
            </a:r>
          </a:p>
        </p:txBody>
      </p:sp>
      <p:sp>
        <p:nvSpPr>
          <p:cNvPr id="6147" name="Rectangle 3">
            <a:extLst>
              <a:ext uri="{FF2B5EF4-FFF2-40B4-BE49-F238E27FC236}">
                <a16:creationId xmlns:a16="http://schemas.microsoft.com/office/drawing/2014/main" id="{3E2718A4-A343-423F-832C-FB71D10414CC}"/>
              </a:ext>
            </a:extLst>
          </p:cNvPr>
          <p:cNvSpPr>
            <a:spLocks noChangeArrowheads="1"/>
          </p:cNvSpPr>
          <p:nvPr/>
        </p:nvSpPr>
        <p:spPr bwMode="auto">
          <a:xfrm>
            <a:off x="1141412" y="1295400"/>
            <a:ext cx="9448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240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Lucida Fax" panose="02060602050505020204" pitchFamily="18" charset="0"/>
                <a:ea typeface="+mn-ea"/>
                <a:cs typeface="+mn-cs"/>
              </a:rPr>
              <a:t>Council Districts need to be fairly equal in population (some leeway is permitted)</a:t>
            </a:r>
          </a:p>
          <a:p>
            <a:pPr marL="0" marR="0" lvl="0" indent="0" algn="l" defTabSz="457200" rtl="0" eaLnBrk="1" fontAlgn="auto" latinLnBrk="0" hangingPunct="1">
              <a:lnSpc>
                <a:spcPct val="100000"/>
              </a:lnSpc>
              <a:spcBef>
                <a:spcPts val="2400"/>
              </a:spcBef>
              <a:spcAft>
                <a:spcPts val="0"/>
              </a:spcAft>
              <a:buClrTx/>
              <a:buSzTx/>
              <a:buFontTx/>
              <a:buNone/>
              <a:tabLst/>
              <a:defRPr/>
            </a:pPr>
            <a:r>
              <a:rPr kumimoji="0" lang="en-US" altLang="en-US" sz="2400" b="1" i="0" u="none" strike="noStrike" kern="1200" cap="none" spc="0" normalizeH="0" baseline="0" noProof="0" dirty="0">
                <a:ln>
                  <a:noFill/>
                </a:ln>
                <a:solidFill>
                  <a:srgbClr val="BD582C"/>
                </a:solidFill>
                <a:effectLst/>
                <a:uLnTx/>
                <a:uFillTx/>
                <a:latin typeface="Lucida Fax" panose="02060602050505020204" pitchFamily="18" charset="0"/>
                <a:ea typeface="+mn-ea"/>
                <a:cs typeface="+mn-cs"/>
              </a:rPr>
              <a:t>Ideal district size </a:t>
            </a:r>
            <a:r>
              <a:rPr kumimoji="0" lang="en-US" altLang="en-US" sz="2400" b="1" i="0" u="none" strike="noStrike" kern="1200" cap="none" spc="0" normalizeH="0" baseline="0" noProof="0" dirty="0">
                <a:ln>
                  <a:noFill/>
                </a:ln>
                <a:solidFill>
                  <a:srgbClr val="000000"/>
                </a:solidFill>
                <a:effectLst/>
                <a:uLnTx/>
                <a:uFillTx/>
                <a:latin typeface="Lucida Fax" panose="02060602050505020204" pitchFamily="18" charset="0"/>
                <a:ea typeface="+mn-ea"/>
                <a:cs typeface="+mn-cs"/>
              </a:rPr>
              <a:t>= 1/6 of the 2020 Census population</a:t>
            </a:r>
          </a:p>
          <a:p>
            <a:pPr marL="457200" marR="0" lvl="1" indent="0" algn="l" defTabSz="457200" rtl="0" eaLnBrk="1" fontAlgn="auto" latinLnBrk="0" hangingPunct="1">
              <a:lnSpc>
                <a:spcPct val="100000"/>
              </a:lnSpc>
              <a:spcBef>
                <a:spcPts val="240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Lucida Fax" panose="02060602050505020204" pitchFamily="18" charset="0"/>
                <a:ea typeface="+mn-ea"/>
                <a:cs typeface="+mn-cs"/>
              </a:rPr>
              <a:t>City of Santa Clara=127,853 total population;  1/6=21,309 is ideal district population</a:t>
            </a:r>
          </a:p>
          <a:p>
            <a:pPr marL="0" marR="0" lvl="0" indent="0" algn="l" defTabSz="457200" rtl="0" eaLnBrk="1" fontAlgn="auto" latinLnBrk="0" hangingPunct="1">
              <a:lnSpc>
                <a:spcPct val="100000"/>
              </a:lnSpc>
              <a:spcBef>
                <a:spcPts val="2400"/>
              </a:spcBef>
              <a:spcAft>
                <a:spcPts val="0"/>
              </a:spcAft>
              <a:buClrTx/>
              <a:buSzTx/>
              <a:buFontTx/>
              <a:buNone/>
              <a:tabLst/>
              <a:defRPr/>
            </a:pPr>
            <a:r>
              <a:rPr kumimoji="0" lang="en-US" altLang="en-US" sz="2400" b="1" i="0" u="none" strike="noStrike" kern="1200" cap="none" spc="0" normalizeH="0" baseline="0" noProof="0" dirty="0">
                <a:ln>
                  <a:noFill/>
                </a:ln>
                <a:solidFill>
                  <a:srgbClr val="BD582C"/>
                </a:solidFill>
                <a:effectLst/>
                <a:uLnTx/>
                <a:uFillTx/>
                <a:latin typeface="Lucida Fax" panose="02060602050505020204" pitchFamily="18" charset="0"/>
                <a:ea typeface="+mn-ea"/>
                <a:cs typeface="+mn-cs"/>
              </a:rPr>
              <a:t>Plan deviation </a:t>
            </a:r>
            <a:r>
              <a:rPr kumimoji="0" lang="en-US" altLang="en-US" sz="2400" b="1" i="0" u="none" strike="noStrike" kern="1200" cap="none" spc="0" normalizeH="0" baseline="0" noProof="0" dirty="0">
                <a:ln>
                  <a:noFill/>
                </a:ln>
                <a:solidFill>
                  <a:srgbClr val="000000"/>
                </a:solidFill>
                <a:effectLst/>
                <a:uLnTx/>
                <a:uFillTx/>
                <a:latin typeface="Lucida Fax" panose="02060602050505020204" pitchFamily="18" charset="0"/>
                <a:ea typeface="+mn-ea"/>
                <a:cs typeface="+mn-cs"/>
              </a:rPr>
              <a:t>= Difference between the least and most populous districts, divided by the ideal district population</a:t>
            </a:r>
          </a:p>
          <a:p>
            <a:pPr marL="457200" marR="0" lvl="1" indent="0" algn="l" defTabSz="457200" rtl="0" eaLnBrk="1" fontAlgn="auto" latinLnBrk="0" hangingPunct="1">
              <a:lnSpc>
                <a:spcPct val="100000"/>
              </a:lnSpc>
              <a:spcBef>
                <a:spcPts val="2400"/>
              </a:spcBef>
              <a:spcAft>
                <a:spcPts val="0"/>
              </a:spcAft>
              <a:buClrTx/>
              <a:buSzTx/>
              <a:buFontTx/>
              <a:buNone/>
              <a:tabLst/>
              <a:defRPr/>
            </a:pPr>
            <a:r>
              <a:rPr kumimoji="0" lang="en-US" altLang="en-US" sz="2000" b="1" i="0" u="none" strike="noStrike" kern="1200" cap="none" spc="0" normalizeH="0" baseline="0" noProof="0" dirty="0">
                <a:ln>
                  <a:noFill/>
                </a:ln>
                <a:solidFill>
                  <a:srgbClr val="BD582C"/>
                </a:solidFill>
                <a:effectLst/>
                <a:uLnTx/>
                <a:uFillTx/>
                <a:latin typeface="Lucida Fax" panose="02060602050505020204" pitchFamily="18" charset="0"/>
                <a:ea typeface="+mn-ea"/>
                <a:cs typeface="+mn-cs"/>
              </a:rPr>
              <a:t>10% </a:t>
            </a:r>
            <a:r>
              <a:rPr kumimoji="0" lang="en-US" altLang="en-US" sz="2000" b="1" i="0" u="none" strike="noStrike" kern="1200" cap="none" spc="0" normalizeH="0" baseline="0" noProof="0" dirty="0">
                <a:ln>
                  <a:noFill/>
                </a:ln>
                <a:solidFill>
                  <a:srgbClr val="000000"/>
                </a:solidFill>
                <a:effectLst/>
                <a:uLnTx/>
                <a:uFillTx/>
                <a:latin typeface="Lucida Fax" panose="02060602050505020204" pitchFamily="18" charset="0"/>
                <a:ea typeface="+mn-ea"/>
                <a:cs typeface="+mn-cs"/>
              </a:rPr>
              <a:t>deviation is permitted = 2,131 persons (21,309 x 10%)</a:t>
            </a:r>
          </a:p>
        </p:txBody>
      </p:sp>
    </p:spTree>
    <p:extLst>
      <p:ext uri="{BB962C8B-B14F-4D97-AF65-F5344CB8AC3E}">
        <p14:creationId xmlns:p14="http://schemas.microsoft.com/office/powerpoint/2010/main" val="2550823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3FB239D-E77B-410C-BA79-0140219E9C72}"/>
              </a:ext>
            </a:extLst>
          </p:cNvPr>
          <p:cNvSpPr txBox="1"/>
          <p:nvPr/>
        </p:nvSpPr>
        <p:spPr>
          <a:xfrm>
            <a:off x="96147" y="388261"/>
            <a:ext cx="6644188" cy="869469"/>
          </a:xfrm>
          <a:prstGeom prst="rect">
            <a:avLst/>
          </a:prstGeom>
          <a:solidFill>
            <a:sysClr val="window" lastClr="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alibri" panose="020F0502020204030204"/>
                <a:ea typeface="+mn-ea"/>
                <a:cs typeface="Arial"/>
              </a:rPr>
              <a:t>The Federal Voting Rights 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prstClr val="black"/>
              </a:solidFill>
              <a:effectLst/>
              <a:uLnTx/>
              <a:uFillTx/>
              <a:latin typeface="Calibri" panose="020F0502020204030204"/>
              <a:ea typeface="+mn-ea"/>
              <a:cs typeface="Arial"/>
            </a:endParaRPr>
          </a:p>
        </p:txBody>
      </p:sp>
      <p:sp>
        <p:nvSpPr>
          <p:cNvPr id="2" name="Title 1"/>
          <p:cNvSpPr>
            <a:spLocks noGrp="1"/>
          </p:cNvSpPr>
          <p:nvPr>
            <p:ph type="title"/>
          </p:nvPr>
        </p:nvSpPr>
        <p:spPr>
          <a:xfrm>
            <a:off x="282244" y="1081280"/>
            <a:ext cx="5910945" cy="1622843"/>
          </a:xfrm>
        </p:spPr>
        <p:txBody>
          <a:bodyPr>
            <a:normAutofit/>
          </a:bodyPr>
          <a:lstStyle/>
          <a:p>
            <a:pPr>
              <a:lnSpc>
                <a:spcPct val="100000"/>
              </a:lnSpc>
            </a:pPr>
            <a:r>
              <a:rPr lang="en-US" sz="3600" dirty="0">
                <a:latin typeface="+mn-lt"/>
              </a:rPr>
              <a:t>“Packing” and “Cracking” are prohibited</a:t>
            </a:r>
            <a:endParaRPr lang="en-US" b="1" dirty="0">
              <a:solidFill>
                <a:srgbClr val="FF0000"/>
              </a:solidFill>
              <a:latin typeface="+mn-lt"/>
            </a:endParaRPr>
          </a:p>
        </p:txBody>
      </p:sp>
      <p:sp>
        <p:nvSpPr>
          <p:cNvPr id="4" name="Slide Number Placeholder 3">
            <a:extLst>
              <a:ext uri="{FF2B5EF4-FFF2-40B4-BE49-F238E27FC236}">
                <a16:creationId xmlns:a16="http://schemas.microsoft.com/office/drawing/2014/main" id="{AA0F2B56-9FB7-4709-9798-482DDB2AAA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4E5AB-BE8A-4F78-BCC3-8E31F2EC12B4}" type="slidenum">
              <a:rPr kumimoji="0" lang="en-US" sz="1600" b="1"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9" name="Content Placeholder 5">
            <a:extLst>
              <a:ext uri="{FF2B5EF4-FFF2-40B4-BE49-F238E27FC236}">
                <a16:creationId xmlns:a16="http://schemas.microsoft.com/office/drawing/2014/main" id="{9EDC349D-FF2C-4E6C-BB9B-F3817D92E760}"/>
              </a:ext>
            </a:extLst>
          </p:cNvPr>
          <p:cNvGrpSpPr>
            <a:grpSpLocks noGrp="1"/>
          </p:cNvGrpSpPr>
          <p:nvPr/>
        </p:nvGrpSpPr>
        <p:grpSpPr>
          <a:xfrm>
            <a:off x="6856632" y="3745125"/>
            <a:ext cx="4782312" cy="2624328"/>
            <a:chOff x="1828800" y="1638300"/>
            <a:chExt cx="5791200" cy="5067300"/>
          </a:xfrm>
        </p:grpSpPr>
        <p:sp>
          <p:nvSpPr>
            <p:cNvPr id="12" name="Rectangle 5">
              <a:extLst>
                <a:ext uri="{FF2B5EF4-FFF2-40B4-BE49-F238E27FC236}">
                  <a16:creationId xmlns:a16="http://schemas.microsoft.com/office/drawing/2014/main" id="{9C9723F2-0938-46F0-964D-F0D028367260}"/>
                </a:ext>
              </a:extLst>
            </p:cNvPr>
            <p:cNvSpPr>
              <a:spLocks noChangeArrowheads="1"/>
            </p:cNvSpPr>
            <p:nvPr/>
          </p:nvSpPr>
          <p:spPr bwMode="auto">
            <a:xfrm>
              <a:off x="5181600" y="2209800"/>
              <a:ext cx="1752600" cy="990600"/>
            </a:xfrm>
            <a:prstGeom prst="rect">
              <a:avLst/>
            </a:prstGeom>
            <a:solidFill>
              <a:srgbClr val="FF9900"/>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13" name="Rectangle 3">
              <a:extLst>
                <a:ext uri="{FF2B5EF4-FFF2-40B4-BE49-F238E27FC236}">
                  <a16:creationId xmlns:a16="http://schemas.microsoft.com/office/drawing/2014/main" id="{9308EA79-38D2-4331-8C54-9A4D87FD7049}"/>
                </a:ext>
              </a:extLst>
            </p:cNvPr>
            <p:cNvSpPr>
              <a:spLocks noChangeArrowheads="1"/>
            </p:cNvSpPr>
            <p:nvPr/>
          </p:nvSpPr>
          <p:spPr bwMode="auto">
            <a:xfrm>
              <a:off x="1866900" y="1638300"/>
              <a:ext cx="5715000" cy="5029200"/>
            </a:xfrm>
            <a:prstGeom prst="rect">
              <a:avLst/>
            </a:prstGeom>
            <a:noFill/>
            <a:ln w="76200">
              <a:solidFill>
                <a:schemeClr val="tx1"/>
              </a:solid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14" name="Rectangle 4">
              <a:extLst>
                <a:ext uri="{FF2B5EF4-FFF2-40B4-BE49-F238E27FC236}">
                  <a16:creationId xmlns:a16="http://schemas.microsoft.com/office/drawing/2014/main" id="{460ACE35-7480-40D5-B6FD-97DAB5D2F1B9}"/>
                </a:ext>
              </a:extLst>
            </p:cNvPr>
            <p:cNvSpPr>
              <a:spLocks noChangeArrowheads="1"/>
            </p:cNvSpPr>
            <p:nvPr/>
          </p:nvSpPr>
          <p:spPr bwMode="auto">
            <a:xfrm>
              <a:off x="3581400" y="3505200"/>
              <a:ext cx="1828800" cy="1066800"/>
            </a:xfrm>
            <a:prstGeom prst="rect">
              <a:avLst/>
            </a:prstGeom>
            <a:solidFill>
              <a:srgbClr val="FF9900"/>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15" name="Line 6">
              <a:extLst>
                <a:ext uri="{FF2B5EF4-FFF2-40B4-BE49-F238E27FC236}">
                  <a16:creationId xmlns:a16="http://schemas.microsoft.com/office/drawing/2014/main" id="{CF5124E0-2EEE-4914-8C50-29A6FFCA17D8}"/>
                </a:ext>
              </a:extLst>
            </p:cNvPr>
            <p:cNvSpPr>
              <a:spLocks noChangeShapeType="1"/>
            </p:cNvSpPr>
            <p:nvPr/>
          </p:nvSpPr>
          <p:spPr bwMode="auto">
            <a:xfrm flipH="1">
              <a:off x="5638800" y="1676400"/>
              <a:ext cx="0" cy="91440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16" name="Line 7">
              <a:extLst>
                <a:ext uri="{FF2B5EF4-FFF2-40B4-BE49-F238E27FC236}">
                  <a16:creationId xmlns:a16="http://schemas.microsoft.com/office/drawing/2014/main" id="{6B1BEB84-E8B2-4706-A393-099CDCDCF743}"/>
                </a:ext>
              </a:extLst>
            </p:cNvPr>
            <p:cNvSpPr>
              <a:spLocks noChangeShapeType="1"/>
            </p:cNvSpPr>
            <p:nvPr/>
          </p:nvSpPr>
          <p:spPr bwMode="auto">
            <a:xfrm>
              <a:off x="5638800" y="2590800"/>
              <a:ext cx="990600" cy="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17" name="Line 8">
              <a:extLst>
                <a:ext uri="{FF2B5EF4-FFF2-40B4-BE49-F238E27FC236}">
                  <a16:creationId xmlns:a16="http://schemas.microsoft.com/office/drawing/2014/main" id="{A3AA412A-8903-425D-BD00-CF639DF29E9B}"/>
                </a:ext>
              </a:extLst>
            </p:cNvPr>
            <p:cNvSpPr>
              <a:spLocks noChangeShapeType="1"/>
            </p:cNvSpPr>
            <p:nvPr/>
          </p:nvSpPr>
          <p:spPr bwMode="auto">
            <a:xfrm flipH="1">
              <a:off x="6629400" y="2590800"/>
              <a:ext cx="0" cy="83820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18" name="Line 9">
              <a:extLst>
                <a:ext uri="{FF2B5EF4-FFF2-40B4-BE49-F238E27FC236}">
                  <a16:creationId xmlns:a16="http://schemas.microsoft.com/office/drawing/2014/main" id="{87C760CE-8740-40A6-8B2E-17DCB79B36FB}"/>
                </a:ext>
              </a:extLst>
            </p:cNvPr>
            <p:cNvSpPr>
              <a:spLocks noChangeShapeType="1"/>
            </p:cNvSpPr>
            <p:nvPr/>
          </p:nvSpPr>
          <p:spPr bwMode="auto">
            <a:xfrm flipH="1">
              <a:off x="3581400" y="3429000"/>
              <a:ext cx="3048000" cy="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19" name="Line 10">
              <a:extLst>
                <a:ext uri="{FF2B5EF4-FFF2-40B4-BE49-F238E27FC236}">
                  <a16:creationId xmlns:a16="http://schemas.microsoft.com/office/drawing/2014/main" id="{5C71E912-AB64-477C-8C53-DD3067A65E10}"/>
                </a:ext>
              </a:extLst>
            </p:cNvPr>
            <p:cNvSpPr>
              <a:spLocks noChangeShapeType="1"/>
            </p:cNvSpPr>
            <p:nvPr/>
          </p:nvSpPr>
          <p:spPr bwMode="auto">
            <a:xfrm flipH="1">
              <a:off x="3581400" y="3429000"/>
              <a:ext cx="0" cy="99060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20" name="Line 11">
              <a:extLst>
                <a:ext uri="{FF2B5EF4-FFF2-40B4-BE49-F238E27FC236}">
                  <a16:creationId xmlns:a16="http://schemas.microsoft.com/office/drawing/2014/main" id="{328A2DD3-566D-4B64-8B3A-AB52F261DE17}"/>
                </a:ext>
              </a:extLst>
            </p:cNvPr>
            <p:cNvSpPr>
              <a:spLocks noChangeShapeType="1"/>
            </p:cNvSpPr>
            <p:nvPr/>
          </p:nvSpPr>
          <p:spPr bwMode="auto">
            <a:xfrm flipH="1">
              <a:off x="1828800" y="4419600"/>
              <a:ext cx="1752600" cy="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21" name="Line 12">
              <a:extLst>
                <a:ext uri="{FF2B5EF4-FFF2-40B4-BE49-F238E27FC236}">
                  <a16:creationId xmlns:a16="http://schemas.microsoft.com/office/drawing/2014/main" id="{7D93AA86-F8EB-490A-B9C8-F0AD6B50A6C4}"/>
                </a:ext>
              </a:extLst>
            </p:cNvPr>
            <p:cNvSpPr>
              <a:spLocks noChangeShapeType="1"/>
            </p:cNvSpPr>
            <p:nvPr/>
          </p:nvSpPr>
          <p:spPr bwMode="auto">
            <a:xfrm flipH="1">
              <a:off x="4495800" y="3429000"/>
              <a:ext cx="0" cy="327660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22" name="Line 13">
              <a:extLst>
                <a:ext uri="{FF2B5EF4-FFF2-40B4-BE49-F238E27FC236}">
                  <a16:creationId xmlns:a16="http://schemas.microsoft.com/office/drawing/2014/main" id="{11C646CC-D500-420A-ACF3-1E32F06C6723}"/>
                </a:ext>
              </a:extLst>
            </p:cNvPr>
            <p:cNvSpPr>
              <a:spLocks noChangeShapeType="1"/>
            </p:cNvSpPr>
            <p:nvPr/>
          </p:nvSpPr>
          <p:spPr bwMode="auto">
            <a:xfrm flipH="1">
              <a:off x="5410200" y="3429000"/>
              <a:ext cx="0" cy="190500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23" name="Line 14">
              <a:extLst>
                <a:ext uri="{FF2B5EF4-FFF2-40B4-BE49-F238E27FC236}">
                  <a16:creationId xmlns:a16="http://schemas.microsoft.com/office/drawing/2014/main" id="{B47310DA-7D13-4E8F-A09D-5DB8B68B378F}"/>
                </a:ext>
              </a:extLst>
            </p:cNvPr>
            <p:cNvSpPr>
              <a:spLocks noChangeShapeType="1"/>
            </p:cNvSpPr>
            <p:nvPr/>
          </p:nvSpPr>
          <p:spPr bwMode="auto">
            <a:xfrm>
              <a:off x="5410200" y="5334000"/>
              <a:ext cx="2209800" cy="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24" name="Rectangle 15">
              <a:extLst>
                <a:ext uri="{FF2B5EF4-FFF2-40B4-BE49-F238E27FC236}">
                  <a16:creationId xmlns:a16="http://schemas.microsoft.com/office/drawing/2014/main" id="{5C4A572E-92E6-49C8-AE3E-4B403039AFF1}"/>
                </a:ext>
              </a:extLst>
            </p:cNvPr>
            <p:cNvSpPr>
              <a:spLocks noChangeArrowheads="1"/>
            </p:cNvSpPr>
            <p:nvPr/>
          </p:nvSpPr>
          <p:spPr bwMode="auto">
            <a:xfrm>
              <a:off x="2955924" y="2346322"/>
              <a:ext cx="1054382" cy="757054"/>
            </a:xfrm>
            <a:prstGeom prst="rect">
              <a:avLst/>
            </a:prstGeom>
            <a:noFill/>
            <a:ln w="9525">
              <a:noFill/>
              <a:miter lim="800000"/>
            </a:ln>
            <a:effectLst/>
          </p:spPr>
          <p:txBody>
            <a:bodyPr wrap="none" lIns="51792" tIns="25897" rIns="51792" bIns="2589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Calibri"/>
                  <a:ea typeface="+mn-ea"/>
                  <a:cs typeface="Arial"/>
                </a:rPr>
                <a:t>District 1</a:t>
              </a:r>
            </a:p>
          </p:txBody>
        </p:sp>
        <p:sp>
          <p:nvSpPr>
            <p:cNvPr id="25" name="Rectangle 16">
              <a:extLst>
                <a:ext uri="{FF2B5EF4-FFF2-40B4-BE49-F238E27FC236}">
                  <a16:creationId xmlns:a16="http://schemas.microsoft.com/office/drawing/2014/main" id="{97014B48-A5EE-40F1-82B9-369D6B2BA941}"/>
                </a:ext>
              </a:extLst>
            </p:cNvPr>
            <p:cNvSpPr>
              <a:spLocks noChangeArrowheads="1"/>
            </p:cNvSpPr>
            <p:nvPr/>
          </p:nvSpPr>
          <p:spPr bwMode="auto">
            <a:xfrm>
              <a:off x="2574926" y="5165723"/>
              <a:ext cx="1054382" cy="757054"/>
            </a:xfrm>
            <a:prstGeom prst="rect">
              <a:avLst/>
            </a:prstGeom>
            <a:noFill/>
            <a:ln w="9525">
              <a:noFill/>
              <a:miter lim="800000"/>
            </a:ln>
            <a:effectLst/>
          </p:spPr>
          <p:txBody>
            <a:bodyPr wrap="none" lIns="51792" tIns="25897" rIns="51792" bIns="2589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Calibri"/>
                  <a:ea typeface="+mn-ea"/>
                  <a:cs typeface="Arial"/>
                </a:rPr>
                <a:t>District 2</a:t>
              </a:r>
            </a:p>
          </p:txBody>
        </p:sp>
        <p:sp>
          <p:nvSpPr>
            <p:cNvPr id="26" name="Rectangle 17">
              <a:extLst>
                <a:ext uri="{FF2B5EF4-FFF2-40B4-BE49-F238E27FC236}">
                  <a16:creationId xmlns:a16="http://schemas.microsoft.com/office/drawing/2014/main" id="{76D59222-B3FD-494C-A430-2AE3BF11C77D}"/>
                </a:ext>
              </a:extLst>
            </p:cNvPr>
            <p:cNvSpPr>
              <a:spLocks noChangeArrowheads="1"/>
            </p:cNvSpPr>
            <p:nvPr/>
          </p:nvSpPr>
          <p:spPr bwMode="auto">
            <a:xfrm>
              <a:off x="5532437" y="5562604"/>
              <a:ext cx="1054382" cy="757054"/>
            </a:xfrm>
            <a:prstGeom prst="rect">
              <a:avLst/>
            </a:prstGeom>
            <a:noFill/>
            <a:ln w="9525">
              <a:noFill/>
              <a:miter lim="800000"/>
            </a:ln>
            <a:effectLst/>
          </p:spPr>
          <p:txBody>
            <a:bodyPr wrap="none" lIns="51792" tIns="25897" rIns="51792" bIns="2589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Calibri"/>
                  <a:ea typeface="+mn-ea"/>
                  <a:cs typeface="Arial"/>
                </a:rPr>
                <a:t>District 3</a:t>
              </a:r>
            </a:p>
          </p:txBody>
        </p:sp>
        <p:sp>
          <p:nvSpPr>
            <p:cNvPr id="27" name="Rectangle 18">
              <a:extLst>
                <a:ext uri="{FF2B5EF4-FFF2-40B4-BE49-F238E27FC236}">
                  <a16:creationId xmlns:a16="http://schemas.microsoft.com/office/drawing/2014/main" id="{5CAEFB26-E5BB-4D61-84F5-FF014001D13D}"/>
                </a:ext>
              </a:extLst>
            </p:cNvPr>
            <p:cNvSpPr>
              <a:spLocks noChangeArrowheads="1"/>
            </p:cNvSpPr>
            <p:nvPr/>
          </p:nvSpPr>
          <p:spPr bwMode="auto">
            <a:xfrm>
              <a:off x="5927724" y="3946526"/>
              <a:ext cx="1054382" cy="757054"/>
            </a:xfrm>
            <a:prstGeom prst="rect">
              <a:avLst/>
            </a:prstGeom>
            <a:noFill/>
            <a:ln w="9525">
              <a:noFill/>
              <a:miter lim="800000"/>
            </a:ln>
            <a:effectLst/>
          </p:spPr>
          <p:txBody>
            <a:bodyPr wrap="none" lIns="51792" tIns="25897" rIns="51792" bIns="2589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Calibri"/>
                  <a:ea typeface="+mn-ea"/>
                  <a:cs typeface="Arial"/>
                </a:rPr>
                <a:t>District 4</a:t>
              </a:r>
            </a:p>
          </p:txBody>
        </p:sp>
        <p:sp>
          <p:nvSpPr>
            <p:cNvPr id="28" name="Rectangle 20">
              <a:extLst>
                <a:ext uri="{FF2B5EF4-FFF2-40B4-BE49-F238E27FC236}">
                  <a16:creationId xmlns:a16="http://schemas.microsoft.com/office/drawing/2014/main" id="{8A14DA27-5C9A-445D-B76D-2C2598C910F5}"/>
                </a:ext>
              </a:extLst>
            </p:cNvPr>
            <p:cNvSpPr>
              <a:spLocks noChangeArrowheads="1"/>
            </p:cNvSpPr>
            <p:nvPr/>
          </p:nvSpPr>
          <p:spPr bwMode="auto">
            <a:xfrm>
              <a:off x="3758688" y="3740150"/>
              <a:ext cx="1541934" cy="516983"/>
            </a:xfrm>
            <a:prstGeom prst="rect">
              <a:avLst/>
            </a:prstGeom>
            <a:noFill/>
            <a:ln w="9525">
              <a:noFill/>
              <a:miter lim="800000"/>
            </a:ln>
            <a:effectLst/>
          </p:spPr>
          <p:txBody>
            <a:bodyPr wrap="none" lIns="51792" tIns="25897" rIns="51792" bIns="25897">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ECE1"/>
                  </a:solidFill>
                  <a:effectLst/>
                  <a:uLnTx/>
                  <a:uFillTx/>
                  <a:latin typeface="Calibri"/>
                  <a:ea typeface="+mn-ea"/>
                  <a:cs typeface="Arial"/>
                </a:rPr>
                <a:t>Minority Voters</a:t>
              </a:r>
            </a:p>
          </p:txBody>
        </p:sp>
      </p:grpSp>
      <p:sp>
        <p:nvSpPr>
          <p:cNvPr id="29" name="Title 1">
            <a:extLst>
              <a:ext uri="{FF2B5EF4-FFF2-40B4-BE49-F238E27FC236}">
                <a16:creationId xmlns:a16="http://schemas.microsoft.com/office/drawing/2014/main" id="{1267D1E6-A715-4ECF-82C5-1E131F8A8F1D}"/>
              </a:ext>
            </a:extLst>
          </p:cNvPr>
          <p:cNvSpPr txBox="1"/>
          <p:nvPr/>
        </p:nvSpPr>
        <p:spPr>
          <a:xfrm>
            <a:off x="8252471" y="128634"/>
            <a:ext cx="1550332" cy="4714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j-ea"/>
                <a:cs typeface="Arial"/>
              </a:rPr>
              <a:t>P</a:t>
            </a:r>
            <a:r>
              <a:rPr kumimoji="0" lang="en-US" sz="2800" b="1" i="0" u="none" strike="noStrike" kern="1200" cap="none" spc="0" normalizeH="0" baseline="0" noProof="0" dirty="0" err="1">
                <a:ln>
                  <a:noFill/>
                </a:ln>
                <a:solidFill>
                  <a:srgbClr val="000000"/>
                </a:solidFill>
                <a:effectLst/>
                <a:uLnTx/>
                <a:uFillTx/>
                <a:latin typeface="Calibri"/>
                <a:ea typeface="+mj-ea"/>
                <a:cs typeface="Arial"/>
              </a:rPr>
              <a:t>acking</a:t>
            </a:r>
            <a:endParaRPr kumimoji="0" lang="en-US" sz="2800" b="1" i="0" u="none" strike="noStrike" kern="1200" cap="none" spc="0" normalizeH="0" baseline="0" noProof="0" dirty="0">
              <a:ln>
                <a:noFill/>
              </a:ln>
              <a:solidFill>
                <a:srgbClr val="000000"/>
              </a:solidFill>
              <a:effectLst/>
              <a:uLnTx/>
              <a:uFillTx/>
              <a:latin typeface="Calibri"/>
              <a:ea typeface="+mj-ea"/>
              <a:cs typeface="Arial"/>
            </a:endParaRPr>
          </a:p>
        </p:txBody>
      </p:sp>
      <p:grpSp>
        <p:nvGrpSpPr>
          <p:cNvPr id="49" name="Content Placeholder 22">
            <a:extLst>
              <a:ext uri="{FF2B5EF4-FFF2-40B4-BE49-F238E27FC236}">
                <a16:creationId xmlns:a16="http://schemas.microsoft.com/office/drawing/2014/main" id="{BA859F85-6DF5-45EF-A9DA-BACDCA971A69}"/>
              </a:ext>
            </a:extLst>
          </p:cNvPr>
          <p:cNvGrpSpPr>
            <a:grpSpLocks noGrp="1"/>
          </p:cNvGrpSpPr>
          <p:nvPr/>
        </p:nvGrpSpPr>
        <p:grpSpPr>
          <a:xfrm>
            <a:off x="6824109" y="584334"/>
            <a:ext cx="4783373" cy="2623309"/>
            <a:chOff x="1828800" y="1612960"/>
            <a:chExt cx="5753100" cy="5092640"/>
          </a:xfrm>
        </p:grpSpPr>
        <p:sp>
          <p:nvSpPr>
            <p:cNvPr id="50" name="Rectangle 5">
              <a:extLst>
                <a:ext uri="{FF2B5EF4-FFF2-40B4-BE49-F238E27FC236}">
                  <a16:creationId xmlns:a16="http://schemas.microsoft.com/office/drawing/2014/main" id="{4301C4E1-667B-4462-8DDF-4310C12560DA}"/>
                </a:ext>
              </a:extLst>
            </p:cNvPr>
            <p:cNvSpPr>
              <a:spLocks noChangeArrowheads="1"/>
            </p:cNvSpPr>
            <p:nvPr/>
          </p:nvSpPr>
          <p:spPr bwMode="auto">
            <a:xfrm>
              <a:off x="5181600" y="2209800"/>
              <a:ext cx="1752600" cy="990600"/>
            </a:xfrm>
            <a:prstGeom prst="rect">
              <a:avLst/>
            </a:prstGeom>
            <a:solidFill>
              <a:srgbClr val="FF9900"/>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51" name="Rectangle 3">
              <a:extLst>
                <a:ext uri="{FF2B5EF4-FFF2-40B4-BE49-F238E27FC236}">
                  <a16:creationId xmlns:a16="http://schemas.microsoft.com/office/drawing/2014/main" id="{CF2F6BF4-DB07-465E-8EF6-FD58C095556A}"/>
                </a:ext>
              </a:extLst>
            </p:cNvPr>
            <p:cNvSpPr>
              <a:spLocks noChangeArrowheads="1"/>
            </p:cNvSpPr>
            <p:nvPr/>
          </p:nvSpPr>
          <p:spPr bwMode="auto">
            <a:xfrm>
              <a:off x="1866900" y="1638300"/>
              <a:ext cx="5715000" cy="5029200"/>
            </a:xfrm>
            <a:prstGeom prst="rect">
              <a:avLst/>
            </a:prstGeom>
            <a:noFill/>
            <a:ln w="76200">
              <a:solidFill>
                <a:schemeClr val="tx1"/>
              </a:solid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52" name="Rectangle 4">
              <a:extLst>
                <a:ext uri="{FF2B5EF4-FFF2-40B4-BE49-F238E27FC236}">
                  <a16:creationId xmlns:a16="http://schemas.microsoft.com/office/drawing/2014/main" id="{E9925C3C-C3A7-400F-B64B-ECA1914029A7}"/>
                </a:ext>
              </a:extLst>
            </p:cNvPr>
            <p:cNvSpPr>
              <a:spLocks noChangeArrowheads="1"/>
            </p:cNvSpPr>
            <p:nvPr/>
          </p:nvSpPr>
          <p:spPr bwMode="auto">
            <a:xfrm>
              <a:off x="3581400" y="3505200"/>
              <a:ext cx="1828800" cy="1066800"/>
            </a:xfrm>
            <a:prstGeom prst="rect">
              <a:avLst/>
            </a:prstGeom>
            <a:solidFill>
              <a:srgbClr val="FF9900"/>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53" name="Line 7">
              <a:extLst>
                <a:ext uri="{FF2B5EF4-FFF2-40B4-BE49-F238E27FC236}">
                  <a16:creationId xmlns:a16="http://schemas.microsoft.com/office/drawing/2014/main" id="{D77623B1-68EE-4740-A2B7-C1CA5D0CCE6C}"/>
                </a:ext>
              </a:extLst>
            </p:cNvPr>
            <p:cNvSpPr>
              <a:spLocks noChangeShapeType="1"/>
            </p:cNvSpPr>
            <p:nvPr/>
          </p:nvSpPr>
          <p:spPr bwMode="auto">
            <a:xfrm>
              <a:off x="5410200" y="3429000"/>
              <a:ext cx="2133600" cy="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54" name="Line 8">
              <a:extLst>
                <a:ext uri="{FF2B5EF4-FFF2-40B4-BE49-F238E27FC236}">
                  <a16:creationId xmlns:a16="http://schemas.microsoft.com/office/drawing/2014/main" id="{2131AC01-37C0-4CA9-BC6B-1A27A100C76E}"/>
                </a:ext>
              </a:extLst>
            </p:cNvPr>
            <p:cNvSpPr>
              <a:spLocks noChangeShapeType="1"/>
            </p:cNvSpPr>
            <p:nvPr/>
          </p:nvSpPr>
          <p:spPr bwMode="auto">
            <a:xfrm flipH="1">
              <a:off x="4876800" y="1676400"/>
              <a:ext cx="0" cy="175260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55" name="Line 9">
              <a:extLst>
                <a:ext uri="{FF2B5EF4-FFF2-40B4-BE49-F238E27FC236}">
                  <a16:creationId xmlns:a16="http://schemas.microsoft.com/office/drawing/2014/main" id="{B468E840-0DFD-4338-8A65-2818DE49CC31}"/>
                </a:ext>
              </a:extLst>
            </p:cNvPr>
            <p:cNvSpPr>
              <a:spLocks noChangeShapeType="1"/>
            </p:cNvSpPr>
            <p:nvPr/>
          </p:nvSpPr>
          <p:spPr bwMode="auto">
            <a:xfrm flipH="1">
              <a:off x="3581400" y="3429000"/>
              <a:ext cx="1295400" cy="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56" name="Line 10">
              <a:extLst>
                <a:ext uri="{FF2B5EF4-FFF2-40B4-BE49-F238E27FC236}">
                  <a16:creationId xmlns:a16="http://schemas.microsoft.com/office/drawing/2014/main" id="{CCAE1233-6CA5-4E36-ACE1-020F8E2A654B}"/>
                </a:ext>
              </a:extLst>
            </p:cNvPr>
            <p:cNvSpPr>
              <a:spLocks noChangeShapeType="1"/>
            </p:cNvSpPr>
            <p:nvPr/>
          </p:nvSpPr>
          <p:spPr bwMode="auto">
            <a:xfrm flipH="1">
              <a:off x="3581400" y="3429000"/>
              <a:ext cx="0" cy="121920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57" name="Line 11">
              <a:extLst>
                <a:ext uri="{FF2B5EF4-FFF2-40B4-BE49-F238E27FC236}">
                  <a16:creationId xmlns:a16="http://schemas.microsoft.com/office/drawing/2014/main" id="{0A8CAD13-4DAA-4012-905F-88B0278C1A8E}"/>
                </a:ext>
              </a:extLst>
            </p:cNvPr>
            <p:cNvSpPr>
              <a:spLocks noChangeShapeType="1"/>
            </p:cNvSpPr>
            <p:nvPr/>
          </p:nvSpPr>
          <p:spPr bwMode="auto">
            <a:xfrm flipH="1">
              <a:off x="1828800" y="4419600"/>
              <a:ext cx="1752600" cy="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58" name="Line 13">
              <a:extLst>
                <a:ext uri="{FF2B5EF4-FFF2-40B4-BE49-F238E27FC236}">
                  <a16:creationId xmlns:a16="http://schemas.microsoft.com/office/drawing/2014/main" id="{F97FEF71-AD74-44B3-8E58-2E52770D4D69}"/>
                </a:ext>
              </a:extLst>
            </p:cNvPr>
            <p:cNvSpPr>
              <a:spLocks noChangeShapeType="1"/>
            </p:cNvSpPr>
            <p:nvPr/>
          </p:nvSpPr>
          <p:spPr bwMode="auto">
            <a:xfrm flipH="1">
              <a:off x="5410200" y="3429000"/>
              <a:ext cx="0" cy="121920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59" name="Line 14">
              <a:extLst>
                <a:ext uri="{FF2B5EF4-FFF2-40B4-BE49-F238E27FC236}">
                  <a16:creationId xmlns:a16="http://schemas.microsoft.com/office/drawing/2014/main" id="{2DD0E6D3-9367-4384-A7D5-2765DFA53CBC}"/>
                </a:ext>
              </a:extLst>
            </p:cNvPr>
            <p:cNvSpPr>
              <a:spLocks noChangeShapeType="1"/>
            </p:cNvSpPr>
            <p:nvPr/>
          </p:nvSpPr>
          <p:spPr bwMode="auto">
            <a:xfrm>
              <a:off x="3581400" y="4648200"/>
              <a:ext cx="1828800" cy="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sp>
          <p:nvSpPr>
            <p:cNvPr id="60" name="Rectangle 15">
              <a:extLst>
                <a:ext uri="{FF2B5EF4-FFF2-40B4-BE49-F238E27FC236}">
                  <a16:creationId xmlns:a16="http://schemas.microsoft.com/office/drawing/2014/main" id="{D44DC30C-EBCE-41B2-B521-18534CA58322}"/>
                </a:ext>
              </a:extLst>
            </p:cNvPr>
            <p:cNvSpPr>
              <a:spLocks noChangeArrowheads="1"/>
            </p:cNvSpPr>
            <p:nvPr/>
          </p:nvSpPr>
          <p:spPr bwMode="auto">
            <a:xfrm>
              <a:off x="2955924" y="2346324"/>
              <a:ext cx="1054381" cy="734719"/>
            </a:xfrm>
            <a:prstGeom prst="rect">
              <a:avLst/>
            </a:prstGeom>
            <a:noFill/>
            <a:ln w="9525">
              <a:noFill/>
              <a:miter lim="800000"/>
            </a:ln>
            <a:effectLst/>
          </p:spPr>
          <p:txBody>
            <a:bodyPr wrap="none" lIns="51792" tIns="25897" rIns="51792" bIns="2589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Calibri"/>
                  <a:ea typeface="+mn-ea"/>
                  <a:cs typeface="Arial"/>
                </a:rPr>
                <a:t>District 1</a:t>
              </a:r>
            </a:p>
          </p:txBody>
        </p:sp>
        <p:sp>
          <p:nvSpPr>
            <p:cNvPr id="61" name="Rectangle 16">
              <a:extLst>
                <a:ext uri="{FF2B5EF4-FFF2-40B4-BE49-F238E27FC236}">
                  <a16:creationId xmlns:a16="http://schemas.microsoft.com/office/drawing/2014/main" id="{4EEC36FD-ED38-4337-BA05-6351D2338D09}"/>
                </a:ext>
              </a:extLst>
            </p:cNvPr>
            <p:cNvSpPr>
              <a:spLocks noChangeArrowheads="1"/>
            </p:cNvSpPr>
            <p:nvPr/>
          </p:nvSpPr>
          <p:spPr bwMode="auto">
            <a:xfrm>
              <a:off x="2574925" y="5165723"/>
              <a:ext cx="1054381" cy="734719"/>
            </a:xfrm>
            <a:prstGeom prst="rect">
              <a:avLst/>
            </a:prstGeom>
            <a:noFill/>
            <a:ln w="9525">
              <a:noFill/>
              <a:miter lim="800000"/>
            </a:ln>
            <a:effectLst/>
          </p:spPr>
          <p:txBody>
            <a:bodyPr wrap="none" lIns="51792" tIns="25897" rIns="51792" bIns="2589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Calibri"/>
                  <a:ea typeface="+mn-ea"/>
                  <a:cs typeface="Arial"/>
                </a:rPr>
                <a:t>District 2</a:t>
              </a:r>
            </a:p>
          </p:txBody>
        </p:sp>
        <p:sp>
          <p:nvSpPr>
            <p:cNvPr id="62" name="Rectangle 17">
              <a:extLst>
                <a:ext uri="{FF2B5EF4-FFF2-40B4-BE49-F238E27FC236}">
                  <a16:creationId xmlns:a16="http://schemas.microsoft.com/office/drawing/2014/main" id="{D0EAB7B3-F9EB-4832-A218-2DFFD1CFDE1B}"/>
                </a:ext>
              </a:extLst>
            </p:cNvPr>
            <p:cNvSpPr>
              <a:spLocks noChangeArrowheads="1"/>
            </p:cNvSpPr>
            <p:nvPr/>
          </p:nvSpPr>
          <p:spPr bwMode="auto">
            <a:xfrm>
              <a:off x="5917724" y="4864394"/>
              <a:ext cx="1054381" cy="734719"/>
            </a:xfrm>
            <a:prstGeom prst="rect">
              <a:avLst/>
            </a:prstGeom>
            <a:noFill/>
            <a:ln w="9525">
              <a:noFill/>
              <a:miter lim="800000"/>
            </a:ln>
            <a:effectLst/>
          </p:spPr>
          <p:txBody>
            <a:bodyPr wrap="none" lIns="51792" tIns="25897" rIns="51792" bIns="2589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Calibri"/>
                  <a:ea typeface="+mn-ea"/>
                  <a:cs typeface="Arial"/>
                </a:rPr>
                <a:t>District 3</a:t>
              </a:r>
            </a:p>
          </p:txBody>
        </p:sp>
        <p:sp>
          <p:nvSpPr>
            <p:cNvPr id="63" name="Rectangle 18">
              <a:extLst>
                <a:ext uri="{FF2B5EF4-FFF2-40B4-BE49-F238E27FC236}">
                  <a16:creationId xmlns:a16="http://schemas.microsoft.com/office/drawing/2014/main" id="{6E5274BE-E1A1-40F6-B484-D7B0B7B105BA}"/>
                </a:ext>
              </a:extLst>
            </p:cNvPr>
            <p:cNvSpPr>
              <a:spLocks noChangeArrowheads="1"/>
            </p:cNvSpPr>
            <p:nvPr/>
          </p:nvSpPr>
          <p:spPr bwMode="auto">
            <a:xfrm>
              <a:off x="5867400" y="1612960"/>
              <a:ext cx="1054381" cy="734719"/>
            </a:xfrm>
            <a:prstGeom prst="rect">
              <a:avLst/>
            </a:prstGeom>
            <a:noFill/>
            <a:ln w="9525">
              <a:noFill/>
              <a:miter lim="800000"/>
            </a:ln>
            <a:effectLst/>
          </p:spPr>
          <p:txBody>
            <a:bodyPr wrap="none" lIns="51792" tIns="25897" rIns="51792" bIns="2589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Calibri"/>
                  <a:ea typeface="+mn-ea"/>
                  <a:cs typeface="Arial"/>
                </a:rPr>
                <a:t>District 4</a:t>
              </a:r>
            </a:p>
          </p:txBody>
        </p:sp>
        <p:sp>
          <p:nvSpPr>
            <p:cNvPr id="64" name="Rectangle 63">
              <a:extLst>
                <a:ext uri="{FF2B5EF4-FFF2-40B4-BE49-F238E27FC236}">
                  <a16:creationId xmlns:a16="http://schemas.microsoft.com/office/drawing/2014/main" id="{3F2BE044-C569-4370-9942-33DF27692302}"/>
                </a:ext>
              </a:extLst>
            </p:cNvPr>
            <p:cNvSpPr>
              <a:spLocks noChangeArrowheads="1"/>
            </p:cNvSpPr>
            <p:nvPr/>
          </p:nvSpPr>
          <p:spPr bwMode="auto">
            <a:xfrm>
              <a:off x="3746159" y="3740148"/>
              <a:ext cx="1531449" cy="519771"/>
            </a:xfrm>
            <a:prstGeom prst="rect">
              <a:avLst/>
            </a:prstGeom>
            <a:noFill/>
            <a:ln w="9525">
              <a:noFill/>
              <a:miter lim="800000"/>
            </a:ln>
            <a:effectLst/>
          </p:spPr>
          <p:txBody>
            <a:bodyPr wrap="none" lIns="51792" tIns="25897" rIns="51792" bIns="25897">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ECE1"/>
                  </a:solidFill>
                  <a:effectLst/>
                  <a:uLnTx/>
                  <a:uFillTx/>
                  <a:latin typeface="Calibri" panose="020F0502020204030204" pitchFamily="34" charset="0"/>
                  <a:ea typeface="+mn-ea"/>
                  <a:cs typeface="Calibri" panose="020F0502020204030204" pitchFamily="34" charset="0"/>
                </a:rPr>
                <a:t>Minority Voters</a:t>
              </a:r>
            </a:p>
          </p:txBody>
        </p:sp>
        <p:sp>
          <p:nvSpPr>
            <p:cNvPr id="65" name="Line 21">
              <a:extLst>
                <a:ext uri="{FF2B5EF4-FFF2-40B4-BE49-F238E27FC236}">
                  <a16:creationId xmlns:a16="http://schemas.microsoft.com/office/drawing/2014/main" id="{863DCD42-1F12-4BF5-8EC3-A051179506F3}"/>
                </a:ext>
              </a:extLst>
            </p:cNvPr>
            <p:cNvSpPr>
              <a:spLocks noChangeShapeType="1"/>
            </p:cNvSpPr>
            <p:nvPr/>
          </p:nvSpPr>
          <p:spPr bwMode="auto">
            <a:xfrm flipH="1">
              <a:off x="5029200" y="4648200"/>
              <a:ext cx="0" cy="2057400"/>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a:ea typeface="+mn-ea"/>
                <a:cs typeface="Arial"/>
              </a:endParaRPr>
            </a:p>
          </p:txBody>
        </p:sp>
      </p:grpSp>
      <p:sp>
        <p:nvSpPr>
          <p:cNvPr id="66" name="Title 1">
            <a:extLst>
              <a:ext uri="{FF2B5EF4-FFF2-40B4-BE49-F238E27FC236}">
                <a16:creationId xmlns:a16="http://schemas.microsoft.com/office/drawing/2014/main" id="{92347747-4CFF-4E73-AEA1-5DFB503A49EF}"/>
              </a:ext>
            </a:extLst>
          </p:cNvPr>
          <p:cNvSpPr txBox="1"/>
          <p:nvPr/>
        </p:nvSpPr>
        <p:spPr>
          <a:xfrm>
            <a:off x="8170028" y="3297030"/>
            <a:ext cx="1743075" cy="4714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j-ea"/>
                <a:cs typeface="Arial"/>
              </a:rPr>
              <a:t>Cr</a:t>
            </a:r>
            <a:r>
              <a:rPr kumimoji="0" lang="en-US" sz="2800" b="1" i="0" u="none" strike="noStrike" kern="1200" cap="none" spc="0" normalizeH="0" baseline="0" noProof="0" dirty="0" err="1">
                <a:ln>
                  <a:noFill/>
                </a:ln>
                <a:solidFill>
                  <a:srgbClr val="000000"/>
                </a:solidFill>
                <a:effectLst/>
                <a:uLnTx/>
                <a:uFillTx/>
                <a:latin typeface="Calibri"/>
                <a:ea typeface="+mj-ea"/>
                <a:cs typeface="Arial"/>
              </a:rPr>
              <a:t>acking</a:t>
            </a:r>
            <a:endParaRPr kumimoji="0" lang="en-US" sz="2800" b="1" i="0" u="none" strike="noStrike" kern="1200" cap="none" spc="0" normalizeH="0" baseline="0" noProof="0" dirty="0">
              <a:ln>
                <a:noFill/>
              </a:ln>
              <a:solidFill>
                <a:srgbClr val="000000"/>
              </a:solidFill>
              <a:effectLst/>
              <a:uLnTx/>
              <a:uFillTx/>
              <a:latin typeface="Calibri"/>
              <a:ea typeface="+mj-ea"/>
              <a:cs typeface="Arial"/>
            </a:endParaRPr>
          </a:p>
        </p:txBody>
      </p:sp>
      <p:sp>
        <p:nvSpPr>
          <p:cNvPr id="67" name="Content Placeholder 2">
            <a:extLst>
              <a:ext uri="{FF2B5EF4-FFF2-40B4-BE49-F238E27FC236}">
                <a16:creationId xmlns:a16="http://schemas.microsoft.com/office/drawing/2014/main" id="{69A46096-788B-4BF7-BCEA-74B61EA554DA}"/>
              </a:ext>
            </a:extLst>
          </p:cNvPr>
          <p:cNvSpPr>
            <a:spLocks noGrp="1"/>
          </p:cNvSpPr>
          <p:nvPr>
            <p:ph sz="half" idx="1"/>
          </p:nvPr>
        </p:nvSpPr>
        <p:spPr>
          <a:xfrm>
            <a:off x="781892" y="2262949"/>
            <a:ext cx="5272699" cy="4297364"/>
          </a:xfrm>
        </p:spPr>
        <p:txBody>
          <a:bodyPr>
            <a:normAutofit/>
          </a:bodyPr>
          <a:lstStyle/>
          <a:p>
            <a:pPr marL="0" indent="0" algn="r">
              <a:buNone/>
            </a:pPr>
            <a:r>
              <a:rPr lang="en-US" sz="2400" b="1" dirty="0"/>
              <a:t>:</a:t>
            </a:r>
          </a:p>
          <a:p>
            <a:pPr marL="0" indent="0" algn="r">
              <a:buNone/>
            </a:pPr>
            <a:r>
              <a:rPr lang="en-US" sz="2400" b="1" dirty="0"/>
              <a:t>“‘</a:t>
            </a:r>
            <a:r>
              <a:rPr lang="en-US" sz="2400" b="1" dirty="0">
                <a:solidFill>
                  <a:srgbClr val="AB5215"/>
                </a:solidFill>
              </a:rPr>
              <a:t>Packing</a:t>
            </a:r>
            <a:r>
              <a:rPr lang="en-US" sz="2400" b="1" dirty="0"/>
              <a:t>’ refers to the practice of filling a district with a supermajority of a given group or party. ‘</a:t>
            </a:r>
            <a:r>
              <a:rPr lang="en-US" sz="2400" b="1" dirty="0">
                <a:solidFill>
                  <a:srgbClr val="AB5215"/>
                </a:solidFill>
              </a:rPr>
              <a:t>Cracking</a:t>
            </a:r>
            <a:r>
              <a:rPr lang="en-US" sz="2400" b="1" dirty="0"/>
              <a:t>’ involves the splitting of a group or party among several districts to deny that group or party a majority in any of those districts.”</a:t>
            </a:r>
            <a:br>
              <a:rPr lang="en-US" sz="2400" b="1" dirty="0"/>
            </a:br>
            <a:br>
              <a:rPr lang="en-US" sz="2400" b="1" dirty="0"/>
            </a:br>
            <a:r>
              <a:rPr lang="en-US" sz="2400" b="0" dirty="0"/>
              <a:t>-</a:t>
            </a:r>
            <a:r>
              <a:rPr lang="en-US" sz="2400" b="0" i="1" dirty="0"/>
              <a:t>Vieth v. Jubelirer</a:t>
            </a:r>
            <a:r>
              <a:rPr lang="en-US" sz="2400" b="0" dirty="0"/>
              <a:t>, </a:t>
            </a:r>
            <a:br>
              <a:rPr lang="en-US" sz="2400" b="0" dirty="0"/>
            </a:br>
            <a:r>
              <a:rPr lang="en-US" sz="2400" b="0" dirty="0"/>
              <a:t>541 U.S. 267, 286 n.7 (2004</a:t>
            </a:r>
            <a:r>
              <a:rPr lang="en-US" sz="2400" b="1" dirty="0"/>
              <a:t>)</a:t>
            </a:r>
            <a:endParaRPr lang="en-US" sz="3200" b="1" dirty="0"/>
          </a:p>
        </p:txBody>
      </p:sp>
      <p:sp>
        <p:nvSpPr>
          <p:cNvPr id="69" name="TextBox 68">
            <a:extLst>
              <a:ext uri="{FF2B5EF4-FFF2-40B4-BE49-F238E27FC236}">
                <a16:creationId xmlns:a16="http://schemas.microsoft.com/office/drawing/2014/main" id="{0A41D366-A9F5-441C-851C-78F900CB1F7E}"/>
              </a:ext>
            </a:extLst>
          </p:cNvPr>
          <p:cNvSpPr txBox="1"/>
          <p:nvPr/>
        </p:nvSpPr>
        <p:spPr>
          <a:xfrm>
            <a:off x="9649917" y="4200247"/>
            <a:ext cx="214985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Minority Voters</a:t>
            </a:r>
          </a:p>
        </p:txBody>
      </p:sp>
      <p:sp>
        <p:nvSpPr>
          <p:cNvPr id="70" name="TextBox 69">
            <a:extLst>
              <a:ext uri="{FF2B5EF4-FFF2-40B4-BE49-F238E27FC236}">
                <a16:creationId xmlns:a16="http://schemas.microsoft.com/office/drawing/2014/main" id="{25FA3975-BF5A-412C-A377-644EB7E08069}"/>
              </a:ext>
            </a:extLst>
          </p:cNvPr>
          <p:cNvSpPr txBox="1"/>
          <p:nvPr/>
        </p:nvSpPr>
        <p:spPr>
          <a:xfrm>
            <a:off x="9531900" y="1065471"/>
            <a:ext cx="214985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Minority Voters</a:t>
            </a:r>
          </a:p>
        </p:txBody>
      </p:sp>
    </p:spTree>
    <p:extLst>
      <p:ext uri="{BB962C8B-B14F-4D97-AF65-F5344CB8AC3E}">
        <p14:creationId xmlns:p14="http://schemas.microsoft.com/office/powerpoint/2010/main" val="2205471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7352"/>
            <a:ext cx="6574365" cy="1622843"/>
          </a:xfrm>
        </p:spPr>
        <p:txBody>
          <a:bodyPr>
            <a:noAutofit/>
          </a:bodyPr>
          <a:lstStyle/>
          <a:p>
            <a:pPr>
              <a:lnSpc>
                <a:spcPct val="100000"/>
              </a:lnSpc>
            </a:pPr>
            <a:r>
              <a:rPr lang="en-US" sz="2800" dirty="0"/>
              <a:t>Best Practice:  </a:t>
            </a:r>
            <a:r>
              <a:rPr lang="en-US" sz="2400" dirty="0"/>
              <a:t>Each orange block representing minority voters is kept intact and in a separate District.</a:t>
            </a:r>
            <a:endParaRPr lang="en-US" sz="2800" b="1" dirty="0">
              <a:solidFill>
                <a:srgbClr val="FF0000"/>
              </a:solidFill>
            </a:endParaRPr>
          </a:p>
        </p:txBody>
      </p:sp>
      <p:sp>
        <p:nvSpPr>
          <p:cNvPr id="4" name="Slide Number Placeholder 3">
            <a:extLst>
              <a:ext uri="{FF2B5EF4-FFF2-40B4-BE49-F238E27FC236}">
                <a16:creationId xmlns:a16="http://schemas.microsoft.com/office/drawing/2014/main" id="{AA0F2B56-9FB7-4709-9798-482DDB2AAA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4E5AB-BE8A-4F78-BCC3-8E31F2EC12B4}" type="slidenum">
              <a:rPr kumimoji="0" lang="en-US" sz="1600" b="1"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3FB239D-E77B-410C-BA79-0140219E9C72}"/>
              </a:ext>
            </a:extLst>
          </p:cNvPr>
          <p:cNvSpPr txBox="1"/>
          <p:nvPr/>
        </p:nvSpPr>
        <p:spPr>
          <a:xfrm>
            <a:off x="6574365" y="79876"/>
            <a:ext cx="6382955" cy="1015663"/>
          </a:xfrm>
          <a:prstGeom prst="rect">
            <a:avLst/>
          </a:prstGeom>
          <a:solidFill>
            <a:sysClr val="window" lastClr="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prstClr val="black"/>
                </a:solidFill>
                <a:effectLst/>
                <a:uLnTx/>
                <a:uFillTx/>
                <a:latin typeface="Calibri" panose="020F0502020204030204"/>
                <a:ea typeface="+mn-ea"/>
                <a:cs typeface="Arial"/>
              </a:rPr>
              <a:t>The Voting Rights Act</a:t>
            </a:r>
            <a:endParaRPr kumimoji="0" lang="en-US" sz="1050" b="1" i="0" u="none" strike="noStrike" kern="0" cap="none" spc="0" normalizeH="0" baseline="0" noProof="0" dirty="0">
              <a:ln>
                <a:noFill/>
              </a:ln>
              <a:solidFill>
                <a:prstClr val="black"/>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prstClr val="black"/>
              </a:solidFill>
              <a:effectLst/>
              <a:uLnTx/>
              <a:uFillTx/>
              <a:latin typeface="Calibri" panose="020F0502020204030204"/>
              <a:ea typeface="+mn-ea"/>
              <a:cs typeface="Arial"/>
            </a:endParaRPr>
          </a:p>
        </p:txBody>
      </p:sp>
      <p:pic>
        <p:nvPicPr>
          <p:cNvPr id="6" name="Picture 5">
            <a:extLst>
              <a:ext uri="{FF2B5EF4-FFF2-40B4-BE49-F238E27FC236}">
                <a16:creationId xmlns:a16="http://schemas.microsoft.com/office/drawing/2014/main" id="{EFD4810A-DACE-4F7E-958A-225C2D94BEB7}"/>
              </a:ext>
            </a:extLst>
          </p:cNvPr>
          <p:cNvPicPr>
            <a:picLocks noChangeAspect="1"/>
          </p:cNvPicPr>
          <p:nvPr/>
        </p:nvPicPr>
        <p:blipFill>
          <a:blip r:embed="rId3"/>
          <a:stretch>
            <a:fillRect/>
          </a:stretch>
        </p:blipFill>
        <p:spPr>
          <a:xfrm>
            <a:off x="1959389" y="2057400"/>
            <a:ext cx="9229951" cy="4295600"/>
          </a:xfrm>
          <a:prstGeom prst="rect">
            <a:avLst/>
          </a:prstGeom>
        </p:spPr>
      </p:pic>
      <p:sp>
        <p:nvSpPr>
          <p:cNvPr id="3" name="TextBox 2">
            <a:extLst>
              <a:ext uri="{FF2B5EF4-FFF2-40B4-BE49-F238E27FC236}">
                <a16:creationId xmlns:a16="http://schemas.microsoft.com/office/drawing/2014/main" id="{BC110203-2507-4792-94DE-6FF4A4E43583}"/>
              </a:ext>
            </a:extLst>
          </p:cNvPr>
          <p:cNvSpPr txBox="1"/>
          <p:nvPr/>
        </p:nvSpPr>
        <p:spPr>
          <a:xfrm>
            <a:off x="3932080" y="3228945"/>
            <a:ext cx="21498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Minority Voters</a:t>
            </a:r>
          </a:p>
        </p:txBody>
      </p:sp>
      <p:sp>
        <p:nvSpPr>
          <p:cNvPr id="7" name="TextBox 6">
            <a:extLst>
              <a:ext uri="{FF2B5EF4-FFF2-40B4-BE49-F238E27FC236}">
                <a16:creationId xmlns:a16="http://schemas.microsoft.com/office/drawing/2014/main" id="{2631C5EC-853B-4D5C-B35F-0D24D86C82B9}"/>
              </a:ext>
            </a:extLst>
          </p:cNvPr>
          <p:cNvSpPr txBox="1"/>
          <p:nvPr/>
        </p:nvSpPr>
        <p:spPr>
          <a:xfrm>
            <a:off x="8690913" y="3236038"/>
            <a:ext cx="21498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Minority Voters</a:t>
            </a:r>
          </a:p>
        </p:txBody>
      </p:sp>
    </p:spTree>
    <p:extLst>
      <p:ext uri="{BB962C8B-B14F-4D97-AF65-F5344CB8AC3E}">
        <p14:creationId xmlns:p14="http://schemas.microsoft.com/office/powerpoint/2010/main" val="1825323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F4F003-1BEA-40C8-84DC-0A08C6CA1E86}"/>
              </a:ext>
            </a:extLst>
          </p:cNvPr>
          <p:cNvPicPr>
            <a:picLocks noChangeAspect="1"/>
          </p:cNvPicPr>
          <p:nvPr/>
        </p:nvPicPr>
        <p:blipFill>
          <a:blip r:embed="rId3"/>
          <a:stretch>
            <a:fillRect/>
          </a:stretch>
        </p:blipFill>
        <p:spPr>
          <a:xfrm>
            <a:off x="-915988" y="1557256"/>
            <a:ext cx="10378876" cy="5316786"/>
          </a:xfrm>
          <a:prstGeom prst="rect">
            <a:avLst/>
          </a:prstGeom>
          <a:ln>
            <a:solidFill>
              <a:schemeClr val="tx1"/>
            </a:solidFill>
          </a:ln>
        </p:spPr>
      </p:pic>
      <p:sp>
        <p:nvSpPr>
          <p:cNvPr id="3" name="Title 2">
            <a:extLst>
              <a:ext uri="{FF2B5EF4-FFF2-40B4-BE49-F238E27FC236}">
                <a16:creationId xmlns:a16="http://schemas.microsoft.com/office/drawing/2014/main" id="{86BC6A8F-7D60-4AAE-8968-E58C6561C393}"/>
              </a:ext>
            </a:extLst>
          </p:cNvPr>
          <p:cNvSpPr>
            <a:spLocks noGrp="1"/>
          </p:cNvSpPr>
          <p:nvPr>
            <p:ph type="title"/>
          </p:nvPr>
        </p:nvSpPr>
        <p:spPr>
          <a:xfrm>
            <a:off x="0" y="474414"/>
            <a:ext cx="11914189" cy="1066800"/>
          </a:xfrm>
        </p:spPr>
        <p:txBody>
          <a:bodyPr>
            <a:noAutofit/>
          </a:bodyPr>
          <a:lstStyle/>
          <a:p>
            <a:r>
              <a:rPr lang="en-US" sz="3600" dirty="0"/>
              <a:t>Racial Gerrymandering is not Permitted: </a:t>
            </a:r>
            <a:br>
              <a:rPr lang="en-US" sz="3600" dirty="0"/>
            </a:br>
            <a:r>
              <a:rPr lang="en-US" dirty="0">
                <a:solidFill>
                  <a:schemeClr val="tx1"/>
                </a:solidFill>
              </a:rPr>
              <a:t>North Carolina’s proposed Congressional Districts after Census 1990</a:t>
            </a:r>
            <a:endParaRPr lang="en-US" sz="3600" dirty="0">
              <a:solidFill>
                <a:schemeClr val="tx1"/>
              </a:solidFill>
            </a:endParaRPr>
          </a:p>
        </p:txBody>
      </p:sp>
      <p:sp>
        <p:nvSpPr>
          <p:cNvPr id="4" name="Slide Number Placeholder 3">
            <a:extLst>
              <a:ext uri="{FF2B5EF4-FFF2-40B4-BE49-F238E27FC236}">
                <a16:creationId xmlns:a16="http://schemas.microsoft.com/office/drawing/2014/main" id="{2B2CA104-3FA3-4341-B305-F7DE737200A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4E5AB-BE8A-4F78-BCC3-8E31F2EC12B4}" type="slidenum">
              <a:rPr kumimoji="0" lang="en-US" sz="1600" b="1"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2B681E1-89BC-46EB-B1C1-CE43E89A24A3}"/>
              </a:ext>
            </a:extLst>
          </p:cNvPr>
          <p:cNvSpPr txBox="1"/>
          <p:nvPr/>
        </p:nvSpPr>
        <p:spPr>
          <a:xfrm>
            <a:off x="9030788" y="3505200"/>
            <a:ext cx="2725937" cy="267765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Calibri" panose="020F0502020204030204"/>
                <a:ea typeface="+mn-ea"/>
                <a:cs typeface="+mn-cs"/>
              </a:rPr>
              <a:t>The U.S. Supreme Court found District 12 unconstitutional in Shaw v. Reno, 1993</a:t>
            </a:r>
          </a:p>
        </p:txBody>
      </p:sp>
      <p:sp>
        <p:nvSpPr>
          <p:cNvPr id="7" name="TextBox 6">
            <a:extLst>
              <a:ext uri="{FF2B5EF4-FFF2-40B4-BE49-F238E27FC236}">
                <a16:creationId xmlns:a16="http://schemas.microsoft.com/office/drawing/2014/main" id="{0B31CCCA-ED44-4249-B193-1D805273CA1F}"/>
              </a:ext>
            </a:extLst>
          </p:cNvPr>
          <p:cNvSpPr txBox="1"/>
          <p:nvPr/>
        </p:nvSpPr>
        <p:spPr>
          <a:xfrm>
            <a:off x="-534988" y="5638800"/>
            <a:ext cx="5410200" cy="121920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033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1A3C08-8B03-47CE-9519-40370899E97E}"/>
              </a:ext>
            </a:extLst>
          </p:cNvPr>
          <p:cNvSpPr>
            <a:spLocks noGrp="1"/>
          </p:cNvSpPr>
          <p:nvPr>
            <p:ph idx="1"/>
          </p:nvPr>
        </p:nvSpPr>
        <p:spPr>
          <a:xfrm>
            <a:off x="966788" y="2009388"/>
            <a:ext cx="10918824" cy="4632960"/>
          </a:xfrm>
        </p:spPr>
        <p:txBody>
          <a:bodyPr>
            <a:normAutofit/>
          </a:bodyPr>
          <a:lstStyle/>
          <a:p>
            <a:pPr marL="0" indent="0">
              <a:lnSpc>
                <a:spcPct val="100000"/>
              </a:lnSpc>
              <a:buNone/>
            </a:pPr>
            <a:r>
              <a:rPr lang="en-US" sz="3200" dirty="0"/>
              <a:t>“</a:t>
            </a:r>
            <a:r>
              <a:rPr lang="en-US" sz="3200" i="1" dirty="0"/>
              <a:t>Following each federal decennial census, and using that census as a basis, the council shall, by ordinance or resolution, adopt boundaries for all of the council districts of the city so that the council districts shall be substantially equal in population as required by the United States Constitution”</a:t>
            </a:r>
          </a:p>
        </p:txBody>
      </p:sp>
      <p:sp>
        <p:nvSpPr>
          <p:cNvPr id="3" name="Title 2">
            <a:extLst>
              <a:ext uri="{FF2B5EF4-FFF2-40B4-BE49-F238E27FC236}">
                <a16:creationId xmlns:a16="http://schemas.microsoft.com/office/drawing/2014/main" id="{614B8BAF-3CDA-4441-B8AB-19A863CF59A4}"/>
              </a:ext>
            </a:extLst>
          </p:cNvPr>
          <p:cNvSpPr>
            <a:spLocks noGrp="1"/>
          </p:cNvSpPr>
          <p:nvPr>
            <p:ph type="title"/>
          </p:nvPr>
        </p:nvSpPr>
        <p:spPr>
          <a:xfrm>
            <a:off x="150812" y="295888"/>
            <a:ext cx="11734800" cy="1713500"/>
          </a:xfrm>
        </p:spPr>
        <p:txBody>
          <a:bodyPr>
            <a:noAutofit/>
          </a:bodyPr>
          <a:lstStyle/>
          <a:p>
            <a:br>
              <a:rPr lang="en-US" sz="4400" dirty="0"/>
            </a:br>
            <a:br>
              <a:rPr lang="en-US" sz="4400" dirty="0"/>
            </a:br>
            <a:br>
              <a:rPr lang="en-US" sz="4400" dirty="0"/>
            </a:br>
            <a:br>
              <a:rPr lang="en-US" sz="4400" dirty="0"/>
            </a:br>
            <a:r>
              <a:rPr lang="en-US" sz="4400" dirty="0"/>
              <a:t>California Elections Code Section 21621(a):</a:t>
            </a:r>
            <a:br>
              <a:rPr lang="en-US" sz="4400" dirty="0"/>
            </a:br>
            <a:endParaRPr lang="en-US" sz="4400" dirty="0"/>
          </a:p>
        </p:txBody>
      </p:sp>
      <p:sp>
        <p:nvSpPr>
          <p:cNvPr id="4" name="Slide Number Placeholder 3">
            <a:extLst>
              <a:ext uri="{FF2B5EF4-FFF2-40B4-BE49-F238E27FC236}">
                <a16:creationId xmlns:a16="http://schemas.microsoft.com/office/drawing/2014/main" id="{E2ADFB29-1D9A-4BE3-8CC6-30AE678F401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4E5AB-BE8A-4F78-BCC3-8E31F2EC12B4}" type="slidenum">
              <a:rPr kumimoji="0" lang="en-US" sz="1600" b="1"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543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78FA1E-7819-40F0-8EE8-54DCBAFDDE0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4E5AB-BE8A-4F78-BCC3-8E31F2EC12B4}"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Map&#10;&#10;Description automatically generated">
            <a:extLst>
              <a:ext uri="{FF2B5EF4-FFF2-40B4-BE49-F238E27FC236}">
                <a16:creationId xmlns:a16="http://schemas.microsoft.com/office/drawing/2014/main" id="{1CF4C928-236F-43A5-B717-7A0F4C5A77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88" y="0"/>
            <a:ext cx="5143500" cy="6858000"/>
          </a:xfrm>
          <a:prstGeom prst="rect">
            <a:avLst/>
          </a:prstGeom>
        </p:spPr>
      </p:pic>
      <p:pic>
        <p:nvPicPr>
          <p:cNvPr id="7" name="Picture 6" descr="Map&#10;&#10;Description automatically generated">
            <a:extLst>
              <a:ext uri="{FF2B5EF4-FFF2-40B4-BE49-F238E27FC236}">
                <a16:creationId xmlns:a16="http://schemas.microsoft.com/office/drawing/2014/main" id="{12A82CB8-EE89-4D7B-8288-29F590F5B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923" y="0"/>
            <a:ext cx="4987636" cy="6858000"/>
          </a:xfrm>
          <a:prstGeom prst="rect">
            <a:avLst/>
          </a:prstGeom>
        </p:spPr>
      </p:pic>
      <p:sp>
        <p:nvSpPr>
          <p:cNvPr id="8" name="TextBox 7">
            <a:extLst>
              <a:ext uri="{FF2B5EF4-FFF2-40B4-BE49-F238E27FC236}">
                <a16:creationId xmlns:a16="http://schemas.microsoft.com/office/drawing/2014/main" id="{148E4A35-1347-400F-A51A-B8CFFFE767D2}"/>
              </a:ext>
            </a:extLst>
          </p:cNvPr>
          <p:cNvSpPr txBox="1"/>
          <p:nvPr/>
        </p:nvSpPr>
        <p:spPr>
          <a:xfrm rot="4053517">
            <a:off x="9839382" y="1833985"/>
            <a:ext cx="2646043"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AB5215"/>
                </a:solidFill>
                <a:effectLst/>
                <a:uLnTx/>
                <a:uFillTx/>
                <a:latin typeface="Calibri" panose="020F0502020204030204"/>
                <a:ea typeface="+mn-ea"/>
                <a:cs typeface="+mn-cs"/>
              </a:rPr>
              <a:t>Possible COIS</a:t>
            </a:r>
          </a:p>
        </p:txBody>
      </p:sp>
    </p:spTree>
    <p:extLst>
      <p:ext uri="{BB962C8B-B14F-4D97-AF65-F5344CB8AC3E}">
        <p14:creationId xmlns:p14="http://schemas.microsoft.com/office/powerpoint/2010/main" val="257096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BC6A8F-7D60-4AAE-8968-E58C6561C393}"/>
              </a:ext>
            </a:extLst>
          </p:cNvPr>
          <p:cNvSpPr>
            <a:spLocks noGrp="1"/>
          </p:cNvSpPr>
          <p:nvPr>
            <p:ph type="title"/>
          </p:nvPr>
        </p:nvSpPr>
        <p:spPr>
          <a:xfrm>
            <a:off x="123824" y="55024"/>
            <a:ext cx="11914189" cy="1066800"/>
          </a:xfrm>
        </p:spPr>
        <p:txBody>
          <a:bodyPr>
            <a:noAutofit/>
          </a:bodyPr>
          <a:lstStyle/>
          <a:p>
            <a:r>
              <a:rPr lang="en-US" sz="4400" dirty="0">
                <a:solidFill>
                  <a:srgbClr val="AB5215"/>
                </a:solidFill>
              </a:rPr>
              <a:t>Legal guidelines </a:t>
            </a:r>
            <a:r>
              <a:rPr lang="en-US" sz="4400" dirty="0"/>
              <a:t>that demographers follow:</a:t>
            </a:r>
          </a:p>
        </p:txBody>
      </p:sp>
      <p:sp>
        <p:nvSpPr>
          <p:cNvPr id="4" name="Slide Number Placeholder 3">
            <a:extLst>
              <a:ext uri="{FF2B5EF4-FFF2-40B4-BE49-F238E27FC236}">
                <a16:creationId xmlns:a16="http://schemas.microsoft.com/office/drawing/2014/main" id="{2B2CA104-3FA3-4341-B305-F7DE737200A0}"/>
              </a:ext>
            </a:extLst>
          </p:cNvPr>
          <p:cNvSpPr>
            <a:spLocks noGrp="1"/>
          </p:cNvSpPr>
          <p:nvPr>
            <p:ph type="sldNum" sz="quarter" idx="12"/>
          </p:nvPr>
        </p:nvSpPr>
        <p:spPr/>
        <p:txBody>
          <a:bodyPr/>
          <a:lstStyle/>
          <a:p>
            <a:fld id="{6284E5AB-BE8A-4F78-BCC3-8E31F2EC12B4}" type="slidenum">
              <a:rPr lang="en-US" smtClean="0"/>
              <a:pPr/>
              <a:t>4</a:t>
            </a:fld>
            <a:endParaRPr lang="en-US" dirty="0"/>
          </a:p>
        </p:txBody>
      </p:sp>
      <p:sp>
        <p:nvSpPr>
          <p:cNvPr id="5" name="Rectangle 3">
            <a:extLst>
              <a:ext uri="{FF2B5EF4-FFF2-40B4-BE49-F238E27FC236}">
                <a16:creationId xmlns:a16="http://schemas.microsoft.com/office/drawing/2014/main" id="{A77D809F-D924-45A2-8E9E-5F0CDEBE1104}"/>
              </a:ext>
            </a:extLst>
          </p:cNvPr>
          <p:cNvSpPr>
            <a:spLocks noGrp="1" noChangeArrowheads="1"/>
          </p:cNvSpPr>
          <p:nvPr>
            <p:ph idx="1"/>
          </p:nvPr>
        </p:nvSpPr>
        <p:spPr>
          <a:xfrm>
            <a:off x="123823" y="1219200"/>
            <a:ext cx="11914189" cy="4937760"/>
          </a:xfrm>
        </p:spPr>
        <p:txBody>
          <a:bodyPr>
            <a:normAutofit fontScale="92500" lnSpcReduction="20000"/>
          </a:bodyPr>
          <a:lstStyle/>
          <a:p>
            <a:pPr eaLnBrk="1" hangingPunct="1">
              <a:lnSpc>
                <a:spcPct val="110000"/>
              </a:lnSpc>
              <a:spcAft>
                <a:spcPts val="0"/>
              </a:spcAft>
              <a:buClr>
                <a:srgbClr val="006666"/>
              </a:buClr>
              <a:buSzPct val="100000"/>
              <a:buFont typeface="Wingdings" panose="05000000000000000000" pitchFamily="2" charset="2"/>
              <a:buChar char="ü"/>
            </a:pPr>
            <a:r>
              <a:rPr lang="en-US" sz="3200" b="1" dirty="0">
                <a:latin typeface="Calibri" panose="020F0502020204030204" pitchFamily="34" charset="0"/>
              </a:rPr>
              <a:t>  </a:t>
            </a:r>
            <a:r>
              <a:rPr lang="en-US" sz="3600" b="1" dirty="0">
                <a:latin typeface="Calibri" panose="020F0502020204030204" pitchFamily="34" charset="0"/>
              </a:rPr>
              <a:t>Federal Law &amp; Supreme Court Decisions:  </a:t>
            </a:r>
          </a:p>
          <a:p>
            <a:pPr lvl="4">
              <a:lnSpc>
                <a:spcPct val="110000"/>
              </a:lnSpc>
              <a:spcAft>
                <a:spcPts val="0"/>
              </a:spcAft>
              <a:buSzPct val="100000"/>
              <a:buFont typeface="Arial" panose="020B0604020202020204" pitchFamily="34" charset="0"/>
              <a:buChar char="•"/>
            </a:pPr>
            <a:r>
              <a:rPr lang="en-US" sz="3600" b="1" dirty="0">
                <a:latin typeface="Calibri" panose="020F0502020204030204" pitchFamily="34" charset="0"/>
              </a:rPr>
              <a:t> </a:t>
            </a:r>
            <a:r>
              <a:rPr lang="en-US" sz="3200" b="1" dirty="0">
                <a:latin typeface="Calibri" panose="020F0502020204030204" pitchFamily="34" charset="0"/>
              </a:rPr>
              <a:t>Population equality</a:t>
            </a:r>
          </a:p>
          <a:p>
            <a:pPr lvl="4">
              <a:lnSpc>
                <a:spcPct val="110000"/>
              </a:lnSpc>
              <a:spcAft>
                <a:spcPts val="0"/>
              </a:spcAft>
              <a:buSzPct val="100000"/>
              <a:buFont typeface="Arial" panose="020B0604020202020204" pitchFamily="34" charset="0"/>
              <a:buChar char="•"/>
            </a:pPr>
            <a:r>
              <a:rPr lang="en-US" sz="3200" b="1" dirty="0">
                <a:latin typeface="Calibri" panose="020F0502020204030204" pitchFamily="34" charset="0"/>
              </a:rPr>
              <a:t> Voting Rights Act</a:t>
            </a:r>
          </a:p>
          <a:p>
            <a:pPr lvl="4">
              <a:lnSpc>
                <a:spcPct val="110000"/>
              </a:lnSpc>
              <a:spcAft>
                <a:spcPts val="0"/>
              </a:spcAft>
              <a:buSzPct val="100000"/>
              <a:buFont typeface="Arial" panose="020B0604020202020204" pitchFamily="34" charset="0"/>
              <a:buChar char="•"/>
            </a:pPr>
            <a:r>
              <a:rPr lang="en-US" sz="3200" b="1" dirty="0">
                <a:latin typeface="Calibri" panose="020F0502020204030204" pitchFamily="34" charset="0"/>
              </a:rPr>
              <a:t> </a:t>
            </a:r>
            <a:r>
              <a:rPr lang="en-US" sz="3200" dirty="0">
                <a:latin typeface="Calibri" panose="020F0502020204030204" pitchFamily="34" charset="0"/>
              </a:rPr>
              <a:t>No Racial Gerrymandering</a:t>
            </a:r>
          </a:p>
          <a:p>
            <a:pPr marL="749583" lvl="4" indent="0">
              <a:lnSpc>
                <a:spcPct val="110000"/>
              </a:lnSpc>
              <a:spcAft>
                <a:spcPts val="0"/>
              </a:spcAft>
              <a:buSzPct val="100000"/>
              <a:buNone/>
            </a:pPr>
            <a:endParaRPr lang="en-US" sz="3200" b="1" dirty="0">
              <a:latin typeface="Calibri" panose="020F0502020204030204" pitchFamily="34" charset="0"/>
            </a:endParaRPr>
          </a:p>
          <a:p>
            <a:pPr>
              <a:lnSpc>
                <a:spcPct val="110000"/>
              </a:lnSpc>
              <a:spcBef>
                <a:spcPts val="0"/>
              </a:spcBef>
              <a:spcAft>
                <a:spcPts val="0"/>
              </a:spcAft>
              <a:buClr>
                <a:srgbClr val="006666"/>
              </a:buClr>
              <a:buSzPct val="100000"/>
              <a:buFont typeface="Wingdings" panose="05000000000000000000" pitchFamily="2" charset="2"/>
              <a:buChar char="ü"/>
            </a:pPr>
            <a:r>
              <a:rPr lang="en-US" sz="3600" dirty="0">
                <a:latin typeface="Calibri" panose="020F0502020204030204" pitchFamily="34" charset="0"/>
              </a:rPr>
              <a:t> California Fair Maps Act (AB 849, 2019), as amended by</a:t>
            </a:r>
          </a:p>
          <a:p>
            <a:pPr marL="0" indent="0">
              <a:lnSpc>
                <a:spcPct val="110000"/>
              </a:lnSpc>
              <a:spcBef>
                <a:spcPts val="0"/>
              </a:spcBef>
              <a:spcAft>
                <a:spcPts val="0"/>
              </a:spcAft>
              <a:buClr>
                <a:srgbClr val="006666"/>
              </a:buClr>
              <a:buSzPct val="100000"/>
              <a:buNone/>
            </a:pPr>
            <a:r>
              <a:rPr lang="en-US" sz="3600" dirty="0">
                <a:latin typeface="Calibri" panose="020F0502020204030204" pitchFamily="34" charset="0"/>
              </a:rPr>
              <a:t>     AB 1276 (2020):</a:t>
            </a:r>
            <a:endParaRPr lang="en-US" sz="3600" b="1" dirty="0">
              <a:latin typeface="Calibri" panose="020F0502020204030204" pitchFamily="34" charset="0"/>
            </a:endParaRPr>
          </a:p>
          <a:p>
            <a:pPr lvl="4">
              <a:lnSpc>
                <a:spcPct val="110000"/>
              </a:lnSpc>
              <a:spcAft>
                <a:spcPts val="0"/>
              </a:spcAft>
              <a:buSzPct val="100000"/>
              <a:buFont typeface="Arial" panose="020B0604020202020204" pitchFamily="34" charset="0"/>
              <a:buChar char="•"/>
            </a:pPr>
            <a:r>
              <a:rPr lang="en-US" sz="3200" b="1" dirty="0">
                <a:latin typeface="Calibri" panose="020F0502020204030204" pitchFamily="34" charset="0"/>
              </a:rPr>
              <a:t> Redistricting criteria</a:t>
            </a:r>
          </a:p>
          <a:p>
            <a:pPr lvl="4">
              <a:lnSpc>
                <a:spcPct val="110000"/>
              </a:lnSpc>
              <a:spcAft>
                <a:spcPts val="0"/>
              </a:spcAft>
              <a:buSzPct val="100000"/>
              <a:buFont typeface="Arial" panose="020B0604020202020204" pitchFamily="34" charset="0"/>
              <a:buChar char="•"/>
            </a:pPr>
            <a:r>
              <a:rPr lang="en-US" sz="3200" b="1" dirty="0">
                <a:latin typeface="Calibri" panose="020F0502020204030204" pitchFamily="34" charset="0"/>
              </a:rPr>
              <a:t> Public outreach</a:t>
            </a:r>
          </a:p>
          <a:p>
            <a:pPr lvl="4">
              <a:lnSpc>
                <a:spcPct val="110000"/>
              </a:lnSpc>
              <a:spcAft>
                <a:spcPts val="0"/>
              </a:spcAft>
              <a:buSzPct val="100000"/>
              <a:buFont typeface="Arial" panose="020B0604020202020204" pitchFamily="34" charset="0"/>
              <a:buChar char="•"/>
            </a:pPr>
            <a:r>
              <a:rPr lang="en-US" sz="3200" dirty="0">
                <a:latin typeface="Calibri" panose="020F0502020204030204" pitchFamily="34" charset="0"/>
              </a:rPr>
              <a:t>Charter Cities: Elections Code §§ 21620 et seq.</a:t>
            </a:r>
            <a:endParaRPr lang="en-US" sz="3200" b="1" dirty="0">
              <a:latin typeface="Calibri" panose="020F0502020204030204" pitchFamily="34" charset="0"/>
            </a:endParaRPr>
          </a:p>
          <a:p>
            <a:pPr>
              <a:lnSpc>
                <a:spcPct val="110000"/>
              </a:lnSpc>
              <a:spcBef>
                <a:spcPts val="0"/>
              </a:spcBef>
              <a:spcAft>
                <a:spcPts val="0"/>
              </a:spcAft>
              <a:buClr>
                <a:srgbClr val="006666"/>
              </a:buClr>
              <a:buSzPct val="100000"/>
              <a:buFont typeface="Wingdings" panose="05000000000000000000" pitchFamily="2" charset="2"/>
              <a:buChar char="ü"/>
            </a:pPr>
            <a:endParaRPr lang="en-US" sz="3200" b="1" dirty="0">
              <a:latin typeface="Calibri" panose="020F0502020204030204" pitchFamily="34" charset="0"/>
            </a:endParaRPr>
          </a:p>
          <a:p>
            <a:pPr marL="0" indent="0">
              <a:lnSpc>
                <a:spcPct val="100000"/>
              </a:lnSpc>
              <a:spcBef>
                <a:spcPts val="0"/>
              </a:spcBef>
              <a:spcAft>
                <a:spcPts val="0"/>
              </a:spcAft>
              <a:buClr>
                <a:srgbClr val="006666"/>
              </a:buClr>
              <a:buSzPct val="100000"/>
              <a:buNone/>
            </a:pPr>
            <a:endParaRPr lang="en-US" sz="3200" b="1" dirty="0">
              <a:latin typeface="Calibri" panose="020F0502020204030204" pitchFamily="34" charset="0"/>
            </a:endParaRPr>
          </a:p>
        </p:txBody>
      </p:sp>
    </p:spTree>
    <p:extLst>
      <p:ext uri="{BB962C8B-B14F-4D97-AF65-F5344CB8AC3E}">
        <p14:creationId xmlns:p14="http://schemas.microsoft.com/office/powerpoint/2010/main" val="297029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DA42C8-3D25-432A-965D-0CAFC0B11FDD}"/>
              </a:ext>
            </a:extLst>
          </p:cNvPr>
          <p:cNvSpPr>
            <a:spLocks noGrp="1"/>
          </p:cNvSpPr>
          <p:nvPr>
            <p:ph type="sldNum" sz="quarter" idx="12"/>
          </p:nvPr>
        </p:nvSpPr>
        <p:spPr>
          <a:xfrm>
            <a:off x="9897879" y="6459785"/>
            <a:ext cx="1311684" cy="365125"/>
          </a:xfrm>
        </p:spPr>
        <p:txBody>
          <a:bodyPr vert="horz" lIns="91440" tIns="45720" rIns="91440" bIns="45720" rtlCol="0" anchor="ctr">
            <a:normAutofit/>
          </a:bodyPr>
          <a:lstStyle/>
          <a:p>
            <a:pPr>
              <a:spcAft>
                <a:spcPts val="600"/>
              </a:spcAft>
            </a:pPr>
            <a:fld id="{6284E5AB-BE8A-4F78-BCC3-8E31F2EC12B4}" type="slidenum">
              <a:rPr lang="en-US" sz="1050" smtClean="0">
                <a:solidFill>
                  <a:srgbClr val="FFFFFF"/>
                </a:solidFill>
              </a:rPr>
              <a:pPr>
                <a:spcAft>
                  <a:spcPts val="600"/>
                </a:spcAft>
              </a:pPr>
              <a:t>5</a:t>
            </a:fld>
            <a:endParaRPr lang="en-US" sz="1050" dirty="0">
              <a:solidFill>
                <a:srgbClr val="FFFFFF"/>
              </a:solidFill>
            </a:endParaRPr>
          </a:p>
        </p:txBody>
      </p:sp>
      <p:sp>
        <p:nvSpPr>
          <p:cNvPr id="5" name="TextBox 4">
            <a:extLst>
              <a:ext uri="{FF2B5EF4-FFF2-40B4-BE49-F238E27FC236}">
                <a16:creationId xmlns:a16="http://schemas.microsoft.com/office/drawing/2014/main" id="{3019C5E4-7456-46B3-B2F5-1E66B56DFDC8}"/>
              </a:ext>
            </a:extLst>
          </p:cNvPr>
          <p:cNvSpPr txBox="1"/>
          <p:nvPr/>
        </p:nvSpPr>
        <p:spPr>
          <a:xfrm>
            <a:off x="303212" y="127635"/>
            <a:ext cx="11335607" cy="1077218"/>
          </a:xfrm>
          <a:prstGeom prst="rect">
            <a:avLst/>
          </a:prstGeom>
          <a:noFill/>
        </p:spPr>
        <p:txBody>
          <a:bodyPr wrap="square" rtlCol="0">
            <a:spAutoFit/>
          </a:bodyPr>
          <a:lstStyle/>
          <a:p>
            <a:r>
              <a:rPr lang="en-US" sz="3200" b="1" dirty="0">
                <a:solidFill>
                  <a:srgbClr val="AB5215"/>
                </a:solidFill>
              </a:rPr>
              <a:t>Current Council Districts - Official 2020 Redistricting Population Data</a:t>
            </a:r>
          </a:p>
        </p:txBody>
      </p:sp>
      <p:pic>
        <p:nvPicPr>
          <p:cNvPr id="6" name="Picture 5">
            <a:extLst>
              <a:ext uri="{FF2B5EF4-FFF2-40B4-BE49-F238E27FC236}">
                <a16:creationId xmlns:a16="http://schemas.microsoft.com/office/drawing/2014/main" id="{9E09BC28-7713-4E7A-ABE5-574B000FE29D}"/>
              </a:ext>
            </a:extLst>
          </p:cNvPr>
          <p:cNvPicPr>
            <a:picLocks noChangeAspect="1"/>
          </p:cNvPicPr>
          <p:nvPr/>
        </p:nvPicPr>
        <p:blipFill>
          <a:blip r:embed="rId3"/>
          <a:stretch>
            <a:fillRect/>
          </a:stretch>
        </p:blipFill>
        <p:spPr>
          <a:xfrm>
            <a:off x="150812" y="1371600"/>
            <a:ext cx="6630471" cy="4901100"/>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1D0670DE-E792-45F5-B278-27F07024D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5980" y="890732"/>
            <a:ext cx="4342774" cy="5076535"/>
          </a:xfrm>
          <a:prstGeom prst="rect">
            <a:avLst/>
          </a:prstGeom>
        </p:spPr>
      </p:pic>
    </p:spTree>
    <p:extLst>
      <p:ext uri="{BB962C8B-B14F-4D97-AF65-F5344CB8AC3E}">
        <p14:creationId xmlns:p14="http://schemas.microsoft.com/office/powerpoint/2010/main" val="326108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BC6A8F-7D60-4AAE-8968-E58C6561C393}"/>
              </a:ext>
            </a:extLst>
          </p:cNvPr>
          <p:cNvSpPr>
            <a:spLocks noGrp="1"/>
          </p:cNvSpPr>
          <p:nvPr>
            <p:ph type="title"/>
          </p:nvPr>
        </p:nvSpPr>
        <p:spPr>
          <a:xfrm>
            <a:off x="0" y="-233412"/>
            <a:ext cx="11914189" cy="1066800"/>
          </a:xfrm>
        </p:spPr>
        <p:txBody>
          <a:bodyPr>
            <a:noAutofit/>
          </a:bodyPr>
          <a:lstStyle/>
          <a:p>
            <a:r>
              <a:rPr lang="en-US" sz="4400" dirty="0">
                <a:solidFill>
                  <a:srgbClr val="AB5215"/>
                </a:solidFill>
              </a:rPr>
              <a:t>Federal Voting Rights Act (VRA)</a:t>
            </a:r>
            <a:endParaRPr lang="en-US" sz="4400" dirty="0"/>
          </a:p>
        </p:txBody>
      </p:sp>
      <p:sp>
        <p:nvSpPr>
          <p:cNvPr id="4" name="Slide Number Placeholder 3">
            <a:extLst>
              <a:ext uri="{FF2B5EF4-FFF2-40B4-BE49-F238E27FC236}">
                <a16:creationId xmlns:a16="http://schemas.microsoft.com/office/drawing/2014/main" id="{2B2CA104-3FA3-4341-B305-F7DE737200A0}"/>
              </a:ext>
            </a:extLst>
          </p:cNvPr>
          <p:cNvSpPr>
            <a:spLocks noGrp="1"/>
          </p:cNvSpPr>
          <p:nvPr>
            <p:ph type="sldNum" sz="quarter" idx="12"/>
          </p:nvPr>
        </p:nvSpPr>
        <p:spPr/>
        <p:txBody>
          <a:bodyPr/>
          <a:lstStyle/>
          <a:p>
            <a:fld id="{6284E5AB-BE8A-4F78-BCC3-8E31F2EC12B4}" type="slidenum">
              <a:rPr lang="en-US" smtClean="0"/>
              <a:pPr/>
              <a:t>6</a:t>
            </a:fld>
            <a:endParaRPr lang="en-US" dirty="0"/>
          </a:p>
        </p:txBody>
      </p:sp>
      <p:sp>
        <p:nvSpPr>
          <p:cNvPr id="5" name="Rectangle 3">
            <a:extLst>
              <a:ext uri="{FF2B5EF4-FFF2-40B4-BE49-F238E27FC236}">
                <a16:creationId xmlns:a16="http://schemas.microsoft.com/office/drawing/2014/main" id="{A77D809F-D924-45A2-8E9E-5F0CDEBE1104}"/>
              </a:ext>
            </a:extLst>
          </p:cNvPr>
          <p:cNvSpPr>
            <a:spLocks noGrp="1" noChangeArrowheads="1"/>
          </p:cNvSpPr>
          <p:nvPr>
            <p:ph idx="1"/>
          </p:nvPr>
        </p:nvSpPr>
        <p:spPr>
          <a:xfrm>
            <a:off x="1141412" y="896754"/>
            <a:ext cx="9677400" cy="5499666"/>
          </a:xfrm>
        </p:spPr>
        <p:txBody>
          <a:bodyPr>
            <a:noAutofit/>
          </a:bodyPr>
          <a:lstStyle/>
          <a:p>
            <a:pPr marL="0" indent="0">
              <a:lnSpc>
                <a:spcPct val="100000"/>
              </a:lnSpc>
              <a:spcBef>
                <a:spcPts val="0"/>
              </a:spcBef>
              <a:spcAft>
                <a:spcPts val="0"/>
              </a:spcAft>
              <a:buClr>
                <a:srgbClr val="006666"/>
              </a:buClr>
              <a:buNone/>
            </a:pPr>
            <a:endParaRPr lang="en-US" dirty="0"/>
          </a:p>
          <a:p>
            <a:pPr marL="0" indent="0">
              <a:lnSpc>
                <a:spcPct val="100000"/>
              </a:lnSpc>
              <a:spcBef>
                <a:spcPts val="0"/>
              </a:spcBef>
              <a:spcAft>
                <a:spcPts val="0"/>
              </a:spcAft>
              <a:buClr>
                <a:srgbClr val="006666"/>
              </a:buClr>
              <a:buNone/>
            </a:pPr>
            <a:endParaRPr lang="en-US" sz="1200" dirty="0"/>
          </a:p>
        </p:txBody>
      </p:sp>
      <p:sp>
        <p:nvSpPr>
          <p:cNvPr id="6" name="Rectangle 5">
            <a:extLst>
              <a:ext uri="{FF2B5EF4-FFF2-40B4-BE49-F238E27FC236}">
                <a16:creationId xmlns:a16="http://schemas.microsoft.com/office/drawing/2014/main" id="{94D4ED69-0927-4F7C-B2F4-DC43047E6A76}"/>
              </a:ext>
            </a:extLst>
          </p:cNvPr>
          <p:cNvSpPr/>
          <p:nvPr/>
        </p:nvSpPr>
        <p:spPr>
          <a:xfrm>
            <a:off x="455612" y="1143000"/>
            <a:ext cx="10058400" cy="4111510"/>
          </a:xfrm>
          <a:prstGeom prst="rect">
            <a:avLst/>
          </a:prstGeom>
        </p:spPr>
        <p:txBody>
          <a:bodyPr wrap="square">
            <a:spAutoFit/>
          </a:bodyPr>
          <a:lstStyle/>
          <a:p>
            <a:pPr marL="91413" lvl="0" indent="-91413" defTabSz="914126">
              <a:lnSpc>
                <a:spcPct val="110000"/>
              </a:lnSpc>
              <a:spcBef>
                <a:spcPts val="1200"/>
              </a:spcBef>
              <a:buClr>
                <a:srgbClr val="006666"/>
              </a:buClr>
              <a:buSzPct val="100000"/>
              <a:buFont typeface="Wingdings" panose="05000000000000000000" pitchFamily="2" charset="2"/>
              <a:buChar char="ü"/>
            </a:pPr>
            <a:r>
              <a:rPr lang="en-US" sz="3600" b="1" dirty="0">
                <a:solidFill>
                  <a:srgbClr val="000000"/>
                </a:solidFill>
                <a:latin typeface="Calibri" panose="020F0502020204030204" pitchFamily="34" charset="0"/>
              </a:rPr>
              <a:t>Federal Voting Rights Act prohibits:  </a:t>
            </a:r>
          </a:p>
          <a:p>
            <a:pPr marL="932408" lvl="4" indent="-182825" defTabSz="914126">
              <a:lnSpc>
                <a:spcPct val="110000"/>
              </a:lnSpc>
              <a:spcBef>
                <a:spcPts val="200"/>
              </a:spcBef>
              <a:buClr>
                <a:srgbClr val="008000"/>
              </a:buClr>
              <a:buSzPct val="100000"/>
              <a:buFont typeface="Arial" panose="020B0604020202020204" pitchFamily="34" charset="0"/>
              <a:buChar char="•"/>
            </a:pPr>
            <a:r>
              <a:rPr lang="en-US" sz="3600" b="1" dirty="0">
                <a:solidFill>
                  <a:srgbClr val="000000">
                    <a:lumMod val="75000"/>
                    <a:lumOff val="25000"/>
                  </a:srgbClr>
                </a:solidFill>
                <a:latin typeface="Calibri" panose="020F0502020204030204" pitchFamily="34" charset="0"/>
              </a:rPr>
              <a:t> </a:t>
            </a:r>
            <a:r>
              <a:rPr lang="en-US" sz="3200" b="1" dirty="0">
                <a:solidFill>
                  <a:srgbClr val="000000">
                    <a:lumMod val="75000"/>
                    <a:lumOff val="25000"/>
                  </a:srgbClr>
                </a:solidFill>
                <a:latin typeface="Calibri" panose="020F0502020204030204" pitchFamily="34" charset="0"/>
              </a:rPr>
              <a:t>Districts that have a racially discriminatory effect</a:t>
            </a:r>
          </a:p>
          <a:p>
            <a:pPr marL="932408" lvl="4" indent="-182825" defTabSz="914126">
              <a:lnSpc>
                <a:spcPct val="110000"/>
              </a:lnSpc>
              <a:spcBef>
                <a:spcPts val="200"/>
              </a:spcBef>
              <a:buClr>
                <a:srgbClr val="008000"/>
              </a:buClr>
              <a:buSzPct val="100000"/>
              <a:buFont typeface="Arial" panose="020B0604020202020204" pitchFamily="34" charset="0"/>
              <a:buChar char="•"/>
            </a:pPr>
            <a:r>
              <a:rPr lang="en-US" sz="3200" b="1" dirty="0">
                <a:solidFill>
                  <a:srgbClr val="000000">
                    <a:lumMod val="75000"/>
                    <a:lumOff val="25000"/>
                  </a:srgbClr>
                </a:solidFill>
                <a:latin typeface="Calibri" panose="020F0502020204030204" pitchFamily="34" charset="0"/>
              </a:rPr>
              <a:t> Districts that came about because of discriminatory intent</a:t>
            </a:r>
          </a:p>
          <a:p>
            <a:pPr>
              <a:lnSpc>
                <a:spcPct val="110000"/>
              </a:lnSpc>
              <a:buClr>
                <a:srgbClr val="006666"/>
              </a:buClr>
              <a:buSzPct val="100000"/>
              <a:buFont typeface="Wingdings" panose="05000000000000000000" pitchFamily="2" charset="2"/>
              <a:buChar char="ü"/>
            </a:pPr>
            <a:r>
              <a:rPr lang="en-US" sz="3600" b="1" dirty="0">
                <a:latin typeface="Calibri" panose="020F0502020204030204" pitchFamily="34" charset="0"/>
              </a:rPr>
              <a:t> </a:t>
            </a:r>
            <a:r>
              <a:rPr lang="en-US" sz="3200" b="1" dirty="0">
                <a:latin typeface="Calibri" panose="020F0502020204030204" pitchFamily="34" charset="0"/>
              </a:rPr>
              <a:t>Section 2: no local government's redistricting map can deny or abridge the right to vote on account of race, color, or membership in a language minority group.</a:t>
            </a:r>
          </a:p>
        </p:txBody>
      </p:sp>
    </p:spTree>
    <p:extLst>
      <p:ext uri="{BB962C8B-B14F-4D97-AF65-F5344CB8AC3E}">
        <p14:creationId xmlns:p14="http://schemas.microsoft.com/office/powerpoint/2010/main" val="301625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921" y="1676400"/>
            <a:ext cx="11277600" cy="5804899"/>
          </a:xfrm>
        </p:spPr>
        <p:txBody>
          <a:bodyPr>
            <a:noAutofit/>
          </a:bodyPr>
          <a:lstStyle/>
          <a:p>
            <a:pPr marL="457200" indent="-457200">
              <a:lnSpc>
                <a:spcPct val="100000"/>
              </a:lnSpc>
              <a:spcBef>
                <a:spcPts val="0"/>
              </a:spcBef>
              <a:spcAft>
                <a:spcPts val="0"/>
              </a:spcAft>
              <a:buClr>
                <a:schemeClr val="accent1">
                  <a:lumMod val="50000"/>
                </a:schemeClr>
              </a:buClr>
              <a:buFont typeface="+mj-lt"/>
              <a:buAutoNum type="arabicPeriod"/>
              <a:defRPr/>
            </a:pPr>
            <a:r>
              <a:rPr lang="en-US" sz="3200" i="0" u="none" strike="noStrike" baseline="0" dirty="0">
                <a:cs typeface="Arial" panose="020B0604020202020204" pitchFamily="34" charset="0"/>
              </a:rPr>
              <a:t>Encourage residents to participate in the redistricting process by  </a:t>
            </a:r>
          </a:p>
          <a:p>
            <a:pPr marL="1183895" lvl="4" indent="-342900">
              <a:lnSpc>
                <a:spcPct val="100000"/>
              </a:lnSpc>
              <a:spcBef>
                <a:spcPts val="0"/>
              </a:spcBef>
              <a:spcAft>
                <a:spcPts val="0"/>
              </a:spcAft>
              <a:buClr>
                <a:schemeClr val="accent1">
                  <a:lumMod val="50000"/>
                </a:schemeClr>
              </a:buClr>
              <a:defRPr/>
            </a:pPr>
            <a:r>
              <a:rPr lang="en-US" sz="3000" dirty="0">
                <a:cs typeface="Arial" panose="020B0604020202020204" pitchFamily="34" charset="0"/>
              </a:rPr>
              <a:t>Maintaining a redistricting website for 10 years</a:t>
            </a:r>
          </a:p>
          <a:p>
            <a:pPr marL="1183895" lvl="4" indent="-342900">
              <a:lnSpc>
                <a:spcPct val="100000"/>
              </a:lnSpc>
              <a:spcBef>
                <a:spcPts val="0"/>
              </a:spcBef>
              <a:spcAft>
                <a:spcPts val="0"/>
              </a:spcAft>
              <a:buClr>
                <a:schemeClr val="accent1">
                  <a:lumMod val="50000"/>
                </a:schemeClr>
              </a:buClr>
              <a:defRPr/>
            </a:pPr>
            <a:r>
              <a:rPr lang="en-US" sz="3000" i="0" u="none" strike="noStrike" baseline="0" dirty="0">
                <a:cs typeface="Arial" panose="020B0604020202020204" pitchFamily="34" charset="0"/>
              </a:rPr>
              <a:t>Providing translation services upon request</a:t>
            </a:r>
          </a:p>
          <a:p>
            <a:pPr marL="1183895" lvl="4" indent="-342900">
              <a:lnSpc>
                <a:spcPct val="100000"/>
              </a:lnSpc>
              <a:spcBef>
                <a:spcPts val="0"/>
              </a:spcBef>
              <a:spcAft>
                <a:spcPts val="0"/>
              </a:spcAft>
              <a:buClr>
                <a:schemeClr val="accent1">
                  <a:lumMod val="50000"/>
                </a:schemeClr>
              </a:buClr>
              <a:defRPr/>
            </a:pPr>
            <a:r>
              <a:rPr lang="en-US" sz="3000" i="0" u="none" strike="noStrike" baseline="0" dirty="0">
                <a:cs typeface="Arial" panose="020B0604020202020204" pitchFamily="34" charset="0"/>
              </a:rPr>
              <a:t>Offering multiple ways for the public to provide testimony and feedback (in writing and electronically)</a:t>
            </a:r>
          </a:p>
          <a:p>
            <a:pPr marL="1183895" lvl="4" indent="-342900">
              <a:lnSpc>
                <a:spcPct val="100000"/>
              </a:lnSpc>
              <a:spcBef>
                <a:spcPts val="0"/>
              </a:spcBef>
              <a:spcAft>
                <a:spcPts val="0"/>
              </a:spcAft>
              <a:buClr>
                <a:schemeClr val="accent1">
                  <a:lumMod val="50000"/>
                </a:schemeClr>
              </a:buClr>
              <a:defRPr/>
            </a:pPr>
            <a:r>
              <a:rPr lang="en-US" sz="3000" dirty="0">
                <a:cs typeface="Arial" panose="020B0604020202020204" pitchFamily="34" charset="0"/>
              </a:rPr>
              <a:t>Public access to demographic/mapping data and software</a:t>
            </a:r>
          </a:p>
          <a:p>
            <a:pPr marL="1183895" lvl="4" indent="-342900">
              <a:lnSpc>
                <a:spcPct val="100000"/>
              </a:lnSpc>
              <a:spcBef>
                <a:spcPts val="0"/>
              </a:spcBef>
              <a:spcAft>
                <a:spcPts val="0"/>
              </a:spcAft>
              <a:buClr>
                <a:schemeClr val="accent1">
                  <a:lumMod val="50000"/>
                </a:schemeClr>
              </a:buClr>
              <a:defRPr/>
            </a:pPr>
            <a:endParaRPr lang="en-US" sz="2800" i="0" u="none" strike="noStrike" baseline="0" dirty="0">
              <a:cs typeface="Arial" panose="020B0604020202020204" pitchFamily="34" charset="0"/>
            </a:endParaRPr>
          </a:p>
        </p:txBody>
      </p:sp>
      <p:sp>
        <p:nvSpPr>
          <p:cNvPr id="2" name="Title 1"/>
          <p:cNvSpPr>
            <a:spLocks noGrp="1"/>
          </p:cNvSpPr>
          <p:nvPr>
            <p:ph type="title"/>
          </p:nvPr>
        </p:nvSpPr>
        <p:spPr>
          <a:xfrm>
            <a:off x="255921" y="228599"/>
            <a:ext cx="11582400" cy="1371601"/>
          </a:xfrm>
        </p:spPr>
        <p:txBody>
          <a:bodyPr>
            <a:noAutofit/>
          </a:bodyPr>
          <a:lstStyle/>
          <a:p>
            <a:pPr>
              <a:lnSpc>
                <a:spcPct val="100000"/>
              </a:lnSpc>
            </a:pPr>
            <a:r>
              <a:rPr lang="en-US" sz="4000" dirty="0">
                <a:latin typeface="+mn-lt"/>
              </a:rPr>
              <a:t>California’s FAIR MAPS Act (AB 849, 2019) applies to cities and counties.  It requires that cities:</a:t>
            </a:r>
            <a:endParaRPr lang="en-US" sz="4000" b="1" dirty="0">
              <a:latin typeface="+mn-lt"/>
            </a:endParaRPr>
          </a:p>
        </p:txBody>
      </p:sp>
      <p:sp>
        <p:nvSpPr>
          <p:cNvPr id="4" name="Slide Number Placeholder 3">
            <a:extLst>
              <a:ext uri="{FF2B5EF4-FFF2-40B4-BE49-F238E27FC236}">
                <a16:creationId xmlns:a16="http://schemas.microsoft.com/office/drawing/2014/main" id="{AA0F2B56-9FB7-4709-9798-482DDB2AAA67}"/>
              </a:ext>
            </a:extLst>
          </p:cNvPr>
          <p:cNvSpPr>
            <a:spLocks noGrp="1"/>
          </p:cNvSpPr>
          <p:nvPr>
            <p:ph type="sldNum" sz="quarter" idx="12"/>
          </p:nvPr>
        </p:nvSpPr>
        <p:spPr/>
        <p:txBody>
          <a:bodyPr/>
          <a:lstStyle/>
          <a:p>
            <a:fld id="{6284E5AB-BE8A-4F78-BCC3-8E31F2EC12B4}" type="slidenum">
              <a:rPr lang="en-US" smtClean="0"/>
              <a:t>7</a:t>
            </a:fld>
            <a:endParaRPr lang="en-US" dirty="0"/>
          </a:p>
        </p:txBody>
      </p:sp>
    </p:spTree>
    <p:extLst>
      <p:ext uri="{BB962C8B-B14F-4D97-AF65-F5344CB8AC3E}">
        <p14:creationId xmlns:p14="http://schemas.microsoft.com/office/powerpoint/2010/main" val="3787319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09" y="1981200"/>
            <a:ext cx="11277600" cy="4698248"/>
          </a:xfrm>
        </p:spPr>
        <p:txBody>
          <a:bodyPr>
            <a:noAutofit/>
          </a:bodyPr>
          <a:lstStyle/>
          <a:p>
            <a:pPr marL="514350" indent="-514350">
              <a:lnSpc>
                <a:spcPct val="100000"/>
              </a:lnSpc>
              <a:spcBef>
                <a:spcPts val="0"/>
              </a:spcBef>
              <a:spcAft>
                <a:spcPts val="0"/>
              </a:spcAft>
              <a:buClr>
                <a:schemeClr val="accent1">
                  <a:lumMod val="50000"/>
                </a:schemeClr>
              </a:buClr>
              <a:buFont typeface="+mj-lt"/>
              <a:buAutoNum type="arabicPeriod" startAt="2"/>
              <a:defRPr/>
            </a:pPr>
            <a:r>
              <a:rPr kumimoji="0" lang="en-US" sz="3200" i="0" u="none" strike="noStrike" kern="1200" cap="none" spc="0" normalizeH="0" baseline="0" noProof="0" dirty="0">
                <a:ln>
                  <a:noFill/>
                </a:ln>
                <a:effectLst/>
                <a:uLnTx/>
                <a:uFillTx/>
                <a:cs typeface="Arial" panose="020B0604020202020204" pitchFamily="34" charset="0"/>
              </a:rPr>
              <a:t>Hold</a:t>
            </a:r>
            <a:r>
              <a:rPr lang="en-US" sz="3200" i="0" u="none" strike="noStrike" baseline="0" dirty="0">
                <a:cs typeface="Arial" panose="020B0604020202020204" pitchFamily="34" charset="0"/>
              </a:rPr>
              <a:t> at least 4 public hearings, with specific protocols</a:t>
            </a:r>
          </a:p>
          <a:p>
            <a:pPr marL="932545" lvl="2" indent="-457200">
              <a:lnSpc>
                <a:spcPct val="100000"/>
              </a:lnSpc>
              <a:spcBef>
                <a:spcPts val="600"/>
              </a:spcBef>
              <a:spcAft>
                <a:spcPts val="0"/>
              </a:spcAft>
              <a:buClr>
                <a:schemeClr val="accent1">
                  <a:lumMod val="50000"/>
                </a:schemeClr>
              </a:buClr>
              <a:buFont typeface="+mj-lt"/>
              <a:buAutoNum type="alphaLcParenR"/>
              <a:defRPr/>
            </a:pPr>
            <a:r>
              <a:rPr lang="en-US" sz="2800" dirty="0">
                <a:cs typeface="Arial" panose="020B0604020202020204" pitchFamily="34" charset="0"/>
              </a:rPr>
              <a:t>At least one meeting held before the IRC and demographers begin to draft maps</a:t>
            </a:r>
          </a:p>
          <a:p>
            <a:pPr marL="932545" lvl="2" indent="-457200">
              <a:lnSpc>
                <a:spcPct val="100000"/>
              </a:lnSpc>
              <a:spcBef>
                <a:spcPts val="600"/>
              </a:spcBef>
              <a:spcAft>
                <a:spcPts val="0"/>
              </a:spcAft>
              <a:buClr>
                <a:schemeClr val="accent1">
                  <a:lumMod val="50000"/>
                </a:schemeClr>
              </a:buClr>
              <a:buFont typeface="+mj-lt"/>
              <a:buAutoNum type="alphaLcParenR"/>
              <a:defRPr/>
            </a:pPr>
            <a:r>
              <a:rPr lang="en-US" sz="2800" dirty="0">
                <a:cs typeface="Arial" panose="020B0604020202020204" pitchFamily="34" charset="0"/>
              </a:rPr>
              <a:t>At least one meeting after 6 pm or on a weekend</a:t>
            </a:r>
          </a:p>
          <a:p>
            <a:pPr marL="932545" lvl="2" indent="-457200">
              <a:lnSpc>
                <a:spcPct val="100000"/>
              </a:lnSpc>
              <a:spcBef>
                <a:spcPts val="600"/>
              </a:spcBef>
              <a:spcAft>
                <a:spcPts val="0"/>
              </a:spcAft>
              <a:buClr>
                <a:schemeClr val="accent1">
                  <a:lumMod val="50000"/>
                </a:schemeClr>
              </a:buClr>
              <a:buFont typeface="+mj-lt"/>
              <a:buAutoNum type="alphaLcParenR"/>
              <a:defRPr/>
            </a:pPr>
            <a:r>
              <a:rPr lang="en-US" sz="2800" i="0" u="none" strike="noStrike" baseline="0" dirty="0">
                <a:cs typeface="Arial" panose="020B0604020202020204" pitchFamily="34" charset="0"/>
              </a:rPr>
              <a:t>Meetings have definite start times</a:t>
            </a:r>
          </a:p>
          <a:p>
            <a:pPr marL="932545" lvl="2" indent="-457200">
              <a:lnSpc>
                <a:spcPct val="100000"/>
              </a:lnSpc>
              <a:spcBef>
                <a:spcPts val="600"/>
              </a:spcBef>
              <a:spcAft>
                <a:spcPts val="0"/>
              </a:spcAft>
              <a:buClr>
                <a:schemeClr val="accent1">
                  <a:lumMod val="50000"/>
                </a:schemeClr>
              </a:buClr>
              <a:buFont typeface="+mj-lt"/>
              <a:buAutoNum type="alphaLcParenR"/>
              <a:defRPr/>
            </a:pPr>
            <a:r>
              <a:rPr lang="en-US" sz="2800" dirty="0">
                <a:cs typeface="Arial" panose="020B0604020202020204" pitchFamily="34" charset="0"/>
              </a:rPr>
              <a:t>5 day’s notice for public hearings; Adopted plan must be published and available 7 days prior to adoption; </a:t>
            </a:r>
            <a:endParaRPr lang="en-US" sz="2800" i="0" u="none" strike="noStrike" baseline="0" dirty="0">
              <a:cs typeface="Arial" panose="020B0604020202020204" pitchFamily="34" charset="0"/>
            </a:endParaRPr>
          </a:p>
          <a:p>
            <a:pPr marL="932545" lvl="2" indent="-457200">
              <a:lnSpc>
                <a:spcPct val="100000"/>
              </a:lnSpc>
              <a:spcBef>
                <a:spcPts val="0"/>
              </a:spcBef>
              <a:spcAft>
                <a:spcPts val="0"/>
              </a:spcAft>
              <a:buClr>
                <a:schemeClr val="accent1">
                  <a:lumMod val="50000"/>
                </a:schemeClr>
              </a:buClr>
              <a:buFont typeface="+mj-lt"/>
              <a:buAutoNum type="alphaLcParenR"/>
              <a:defRPr/>
            </a:pPr>
            <a:endParaRPr lang="en-US" sz="2800" dirty="0">
              <a:cs typeface="Arial" panose="020B0604020202020204" pitchFamily="34" charset="0"/>
            </a:endParaRPr>
          </a:p>
          <a:p>
            <a:pPr marL="1183895" lvl="4" indent="-342900">
              <a:lnSpc>
                <a:spcPct val="100000"/>
              </a:lnSpc>
              <a:spcBef>
                <a:spcPts val="0"/>
              </a:spcBef>
              <a:spcAft>
                <a:spcPts val="0"/>
              </a:spcAft>
              <a:buClr>
                <a:schemeClr val="accent1">
                  <a:lumMod val="50000"/>
                </a:schemeClr>
              </a:buClr>
              <a:defRPr/>
            </a:pPr>
            <a:endParaRPr lang="en-US" sz="2800" i="0" u="none" strike="noStrike" baseline="0" dirty="0">
              <a:cs typeface="Arial" panose="020B0604020202020204" pitchFamily="34" charset="0"/>
            </a:endParaRPr>
          </a:p>
        </p:txBody>
      </p:sp>
      <p:sp>
        <p:nvSpPr>
          <p:cNvPr id="2" name="Title 1"/>
          <p:cNvSpPr>
            <a:spLocks noGrp="1"/>
          </p:cNvSpPr>
          <p:nvPr>
            <p:ph type="title"/>
          </p:nvPr>
        </p:nvSpPr>
        <p:spPr>
          <a:xfrm>
            <a:off x="103521" y="877475"/>
            <a:ext cx="11582400" cy="1099714"/>
          </a:xfrm>
        </p:spPr>
        <p:txBody>
          <a:bodyPr>
            <a:noAutofit/>
          </a:bodyPr>
          <a:lstStyle/>
          <a:p>
            <a:pPr>
              <a:lnSpc>
                <a:spcPct val="100000"/>
              </a:lnSpc>
            </a:pPr>
            <a:r>
              <a:rPr kumimoji="0" lang="en-US" sz="4000" b="1" i="0" u="none" strike="noStrike" kern="1200" cap="none" spc="-50" normalizeH="0" baseline="0" noProof="0" dirty="0">
                <a:ln>
                  <a:noFill/>
                </a:ln>
                <a:solidFill>
                  <a:srgbClr val="006666"/>
                </a:solidFill>
                <a:effectLst/>
                <a:uLnTx/>
                <a:uFillTx/>
                <a:latin typeface="Calibri" panose="020F0502020204030204"/>
                <a:ea typeface="+mj-ea"/>
                <a:cs typeface="Arial" panose="020B0604020202020204" pitchFamily="34" charset="0"/>
              </a:rPr>
              <a:t>California’s FAIR MAPS Act (AB 849, 2019) - continued </a:t>
            </a:r>
            <a:br>
              <a:rPr kumimoji="0" lang="en-US" sz="4000" b="1" i="0" u="none" strike="noStrike" kern="1200" cap="none" spc="-50" normalizeH="0" baseline="0" noProof="0" dirty="0">
                <a:ln>
                  <a:noFill/>
                </a:ln>
                <a:solidFill>
                  <a:srgbClr val="006666"/>
                </a:solidFill>
                <a:effectLst/>
                <a:uLnTx/>
                <a:uFillTx/>
                <a:latin typeface="Calibri" panose="020F0502020204030204"/>
                <a:ea typeface="+mj-ea"/>
                <a:cs typeface="Arial" panose="020B0604020202020204" pitchFamily="34" charset="0"/>
              </a:rPr>
            </a:br>
            <a:r>
              <a:rPr kumimoji="0" lang="en-US" sz="4000" b="1" i="0" u="none" strike="noStrike" kern="1200" cap="none" spc="-50" normalizeH="0" baseline="0" noProof="0" dirty="0">
                <a:ln>
                  <a:noFill/>
                </a:ln>
                <a:solidFill>
                  <a:srgbClr val="006666"/>
                </a:solidFill>
                <a:effectLst/>
                <a:uLnTx/>
                <a:uFillTx/>
                <a:latin typeface="Calibri" panose="020F0502020204030204"/>
                <a:ea typeface="+mj-ea"/>
                <a:cs typeface="Arial" panose="020B0604020202020204" pitchFamily="34" charset="0"/>
              </a:rPr>
              <a:t>The law requires that cities:</a:t>
            </a:r>
            <a:br>
              <a:rPr kumimoji="0" lang="en-US" sz="4000" b="1" i="0" u="none" strike="noStrike" kern="1200" cap="none" spc="-50" normalizeH="0" baseline="0" noProof="0" dirty="0">
                <a:ln>
                  <a:noFill/>
                </a:ln>
                <a:solidFill>
                  <a:srgbClr val="006666"/>
                </a:solidFill>
                <a:effectLst/>
                <a:uLnTx/>
                <a:uFillTx/>
                <a:latin typeface="Calibri" panose="020F0502020204030204"/>
                <a:ea typeface="+mj-ea"/>
                <a:cs typeface="Arial" panose="020B0604020202020204" pitchFamily="34" charset="0"/>
              </a:rPr>
            </a:br>
            <a:endParaRPr lang="en-US" sz="4400" b="1" dirty="0">
              <a:latin typeface="+mn-lt"/>
            </a:endParaRPr>
          </a:p>
        </p:txBody>
      </p:sp>
      <p:sp>
        <p:nvSpPr>
          <p:cNvPr id="4" name="Slide Number Placeholder 3">
            <a:extLst>
              <a:ext uri="{FF2B5EF4-FFF2-40B4-BE49-F238E27FC236}">
                <a16:creationId xmlns:a16="http://schemas.microsoft.com/office/drawing/2014/main" id="{AA0F2B56-9FB7-4709-9798-482DDB2AAA67}"/>
              </a:ext>
            </a:extLst>
          </p:cNvPr>
          <p:cNvSpPr>
            <a:spLocks noGrp="1"/>
          </p:cNvSpPr>
          <p:nvPr>
            <p:ph type="sldNum" sz="quarter" idx="12"/>
          </p:nvPr>
        </p:nvSpPr>
        <p:spPr/>
        <p:txBody>
          <a:bodyPr/>
          <a:lstStyle/>
          <a:p>
            <a:fld id="{6284E5AB-BE8A-4F78-BCC3-8E31F2EC12B4}" type="slidenum">
              <a:rPr lang="en-US" smtClean="0"/>
              <a:t>8</a:t>
            </a:fld>
            <a:endParaRPr lang="en-US" dirty="0"/>
          </a:p>
        </p:txBody>
      </p:sp>
    </p:spTree>
    <p:extLst>
      <p:ext uri="{BB962C8B-B14F-4D97-AF65-F5344CB8AC3E}">
        <p14:creationId xmlns:p14="http://schemas.microsoft.com/office/powerpoint/2010/main" val="2668987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212" y="1387642"/>
            <a:ext cx="11809413" cy="4738099"/>
          </a:xfrm>
        </p:spPr>
        <p:txBody>
          <a:bodyPr>
            <a:noAutofit/>
          </a:bodyPr>
          <a:lstStyle/>
          <a:p>
            <a:pPr marL="514350" indent="-514350" rtl="0">
              <a:lnSpc>
                <a:spcPct val="100000"/>
              </a:lnSpc>
              <a:spcBef>
                <a:spcPts val="0"/>
              </a:spcBef>
              <a:spcAft>
                <a:spcPts val="600"/>
              </a:spcAft>
              <a:buClr>
                <a:srgbClr val="AB5215"/>
              </a:buClr>
              <a:buFont typeface="+mj-lt"/>
              <a:buAutoNum type="arabicPeriod"/>
            </a:pPr>
            <a:r>
              <a:rPr lang="en-US" sz="3200" b="1" i="0" u="none" strike="noStrike" kern="1200" baseline="0" dirty="0">
                <a:solidFill>
                  <a:srgbClr val="000000"/>
                </a:solidFill>
                <a:latin typeface="Calibri" panose="020F0502020204030204" pitchFamily="34" charset="0"/>
              </a:rPr>
              <a:t>Federal Law (population equality, Voting Rights Act)</a:t>
            </a:r>
          </a:p>
          <a:p>
            <a:pPr marL="514350" indent="-514350" rtl="0">
              <a:lnSpc>
                <a:spcPct val="100000"/>
              </a:lnSpc>
              <a:spcBef>
                <a:spcPts val="0"/>
              </a:spcBef>
              <a:spcAft>
                <a:spcPts val="600"/>
              </a:spcAft>
              <a:buClr>
                <a:srgbClr val="AB5215"/>
              </a:buClr>
              <a:buFont typeface="+mj-lt"/>
              <a:buAutoNum type="arabicPeriod"/>
            </a:pPr>
            <a:r>
              <a:rPr lang="en-US" sz="3200" b="1" i="0" u="none" strike="noStrike" kern="1200" baseline="0" dirty="0">
                <a:solidFill>
                  <a:srgbClr val="000000"/>
                </a:solidFill>
                <a:latin typeface="Calibri" panose="020F0502020204030204" pitchFamily="34" charset="0"/>
              </a:rPr>
              <a:t>Geographical contiguity</a:t>
            </a:r>
          </a:p>
          <a:p>
            <a:pPr marL="514350" indent="-514350" rtl="0">
              <a:lnSpc>
                <a:spcPct val="100000"/>
              </a:lnSpc>
              <a:spcBef>
                <a:spcPts val="0"/>
              </a:spcBef>
              <a:spcAft>
                <a:spcPts val="600"/>
              </a:spcAft>
              <a:buClr>
                <a:srgbClr val="AB5215"/>
              </a:buClr>
              <a:buFont typeface="+mj-lt"/>
              <a:buAutoNum type="arabicPeriod"/>
            </a:pPr>
            <a:r>
              <a:rPr lang="en-US" sz="3200" b="1" i="0" u="none" strike="noStrike" kern="1200" baseline="0" dirty="0">
                <a:solidFill>
                  <a:srgbClr val="000000"/>
                </a:solidFill>
                <a:latin typeface="Calibri" panose="020F0502020204030204" pitchFamily="34" charset="0"/>
              </a:rPr>
              <a:t>Geographic integrity of communities of interest (especially do not split communities of protected groups)</a:t>
            </a:r>
          </a:p>
          <a:p>
            <a:pPr marL="514350" indent="-514350" rtl="0">
              <a:lnSpc>
                <a:spcPct val="100000"/>
              </a:lnSpc>
              <a:spcBef>
                <a:spcPts val="0"/>
              </a:spcBef>
              <a:spcAft>
                <a:spcPts val="600"/>
              </a:spcAft>
              <a:buClr>
                <a:srgbClr val="AB5215"/>
              </a:buClr>
              <a:buFont typeface="+mj-lt"/>
              <a:buAutoNum type="arabicPeriod"/>
            </a:pPr>
            <a:r>
              <a:rPr lang="en-US" sz="3200" b="1" i="0" u="none" strike="noStrike" kern="1200" baseline="0" dirty="0">
                <a:solidFill>
                  <a:srgbClr val="000000"/>
                </a:solidFill>
                <a:latin typeface="Calibri" panose="020F0502020204030204" pitchFamily="34" charset="0"/>
              </a:rPr>
              <a:t>Geographic integrity of cities and </a:t>
            </a:r>
            <a:r>
              <a:rPr lang="en-US" sz="3200" dirty="0">
                <a:solidFill>
                  <a:srgbClr val="000000"/>
                </a:solidFill>
                <a:latin typeface="Calibri" panose="020F0502020204030204" pitchFamily="34" charset="0"/>
              </a:rPr>
              <a:t>unincorporated communities</a:t>
            </a:r>
            <a:endParaRPr lang="en-US" sz="3200" b="1" i="0" u="none" strike="noStrike" kern="1200" baseline="0" dirty="0">
              <a:solidFill>
                <a:srgbClr val="000000"/>
              </a:solidFill>
              <a:latin typeface="Calibri" panose="020F0502020204030204" pitchFamily="34" charset="0"/>
            </a:endParaRPr>
          </a:p>
          <a:p>
            <a:pPr marL="514350" indent="-514350" rtl="0">
              <a:lnSpc>
                <a:spcPct val="100000"/>
              </a:lnSpc>
              <a:spcBef>
                <a:spcPts val="0"/>
              </a:spcBef>
              <a:spcAft>
                <a:spcPts val="600"/>
              </a:spcAft>
              <a:buClr>
                <a:srgbClr val="AB5215"/>
              </a:buClr>
              <a:buFont typeface="+mj-lt"/>
              <a:buAutoNum type="arabicPeriod"/>
            </a:pPr>
            <a:r>
              <a:rPr lang="en-US" sz="3200" b="1" i="0" u="none" strike="noStrike" kern="1200" baseline="0" dirty="0">
                <a:solidFill>
                  <a:srgbClr val="000000"/>
                </a:solidFill>
                <a:latin typeface="Calibri" panose="020F0502020204030204" pitchFamily="34" charset="0"/>
              </a:rPr>
              <a:t>Easily identifiable and understood boundaries</a:t>
            </a:r>
          </a:p>
          <a:p>
            <a:pPr marL="514350" indent="-514350" rtl="0">
              <a:lnSpc>
                <a:spcPct val="100000"/>
              </a:lnSpc>
              <a:spcBef>
                <a:spcPts val="0"/>
              </a:spcBef>
              <a:spcAft>
                <a:spcPts val="600"/>
              </a:spcAft>
              <a:buClr>
                <a:srgbClr val="AB5215"/>
              </a:buClr>
              <a:buFont typeface="+mj-lt"/>
              <a:buAutoNum type="arabicPeriod"/>
            </a:pPr>
            <a:r>
              <a:rPr lang="en-US" sz="3200" b="1" i="0" u="none" strike="noStrike" kern="1200" baseline="0" dirty="0">
                <a:solidFill>
                  <a:srgbClr val="000000"/>
                </a:solidFill>
                <a:latin typeface="Calibri" panose="020F0502020204030204" pitchFamily="34" charset="0"/>
              </a:rPr>
              <a:t>Geographic compactness</a:t>
            </a:r>
          </a:p>
          <a:p>
            <a:pPr marL="514350" indent="-514350" rtl="0">
              <a:lnSpc>
                <a:spcPct val="100000"/>
              </a:lnSpc>
              <a:spcBef>
                <a:spcPts val="0"/>
              </a:spcBef>
              <a:spcAft>
                <a:spcPts val="600"/>
              </a:spcAft>
              <a:buClr>
                <a:srgbClr val="AB5215"/>
              </a:buClr>
              <a:buFont typeface="+mj-lt"/>
              <a:buAutoNum type="arabicPeriod"/>
            </a:pPr>
            <a:r>
              <a:rPr lang="en-US" sz="3200" b="1" i="0" u="none" strike="noStrike" kern="1200" baseline="0" dirty="0">
                <a:solidFill>
                  <a:srgbClr val="000000"/>
                </a:solidFill>
                <a:latin typeface="Calibri" panose="020F0502020204030204" pitchFamily="34" charset="0"/>
              </a:rPr>
              <a:t>No political party considerations (including incumbency and candidacy)</a:t>
            </a:r>
            <a:endParaRPr lang="en-US" sz="3200" b="1" i="0" u="none" strike="noStrike" kern="1200" baseline="0" dirty="0">
              <a:solidFill>
                <a:srgbClr val="000000"/>
              </a:solidFill>
              <a:highlight>
                <a:srgbClr val="C0C0C0"/>
              </a:highlight>
              <a:latin typeface="Calibri" panose="020F0502020204030204" pitchFamily="34" charset="0"/>
            </a:endParaRPr>
          </a:p>
          <a:p>
            <a:pPr marL="0" indent="0" fontAlgn="base">
              <a:lnSpc>
                <a:spcPct val="100000"/>
              </a:lnSpc>
              <a:spcAft>
                <a:spcPts val="2400"/>
              </a:spcAft>
              <a:buNone/>
            </a:pPr>
            <a:endParaRPr lang="en-US" dirty="0"/>
          </a:p>
          <a:p>
            <a:pPr marL="0" indent="0" fontAlgn="base">
              <a:lnSpc>
                <a:spcPct val="100000"/>
              </a:lnSpc>
              <a:spcAft>
                <a:spcPts val="2400"/>
              </a:spcAft>
              <a:buNone/>
            </a:pPr>
            <a:endParaRPr lang="en-US" dirty="0"/>
          </a:p>
        </p:txBody>
      </p:sp>
      <p:sp>
        <p:nvSpPr>
          <p:cNvPr id="2" name="Title 1"/>
          <p:cNvSpPr>
            <a:spLocks noGrp="1"/>
          </p:cNvSpPr>
          <p:nvPr>
            <p:ph type="title"/>
          </p:nvPr>
        </p:nvSpPr>
        <p:spPr>
          <a:xfrm>
            <a:off x="189705" y="0"/>
            <a:ext cx="11809413" cy="1371600"/>
          </a:xfrm>
        </p:spPr>
        <p:txBody>
          <a:bodyPr>
            <a:noAutofit/>
          </a:bodyPr>
          <a:lstStyle/>
          <a:p>
            <a:r>
              <a:rPr lang="en-US" sz="4400" dirty="0">
                <a:latin typeface="+mn-lt"/>
              </a:rPr>
              <a:t>FAIR MAPS Act criteria, in order of priority, </a:t>
            </a:r>
            <a:r>
              <a:rPr lang="en-US" sz="4400" dirty="0">
                <a:solidFill>
                  <a:schemeClr val="tx1"/>
                </a:solidFill>
                <a:latin typeface="+mn-lt"/>
              </a:rPr>
              <a:t>that should/should not be used during plan drawing.</a:t>
            </a:r>
            <a:endParaRPr lang="en-US" sz="4400" b="1" dirty="0">
              <a:solidFill>
                <a:schemeClr val="tx1"/>
              </a:solidFill>
              <a:latin typeface="+mn-lt"/>
            </a:endParaRPr>
          </a:p>
        </p:txBody>
      </p:sp>
      <p:sp>
        <p:nvSpPr>
          <p:cNvPr id="4" name="Slide Number Placeholder 3">
            <a:extLst>
              <a:ext uri="{FF2B5EF4-FFF2-40B4-BE49-F238E27FC236}">
                <a16:creationId xmlns:a16="http://schemas.microsoft.com/office/drawing/2014/main" id="{AA0F2B56-9FB7-4709-9798-482DDB2AAA67}"/>
              </a:ext>
            </a:extLst>
          </p:cNvPr>
          <p:cNvSpPr>
            <a:spLocks noGrp="1"/>
          </p:cNvSpPr>
          <p:nvPr>
            <p:ph type="sldNum" sz="quarter" idx="12"/>
          </p:nvPr>
        </p:nvSpPr>
        <p:spPr/>
        <p:txBody>
          <a:bodyPr/>
          <a:lstStyle/>
          <a:p>
            <a:fld id="{6284E5AB-BE8A-4F78-BCC3-8E31F2EC12B4}" type="slidenum">
              <a:rPr lang="en-US" smtClean="0"/>
              <a:t>9</a:t>
            </a:fld>
            <a:endParaRPr lang="en-US" dirty="0"/>
          </a:p>
        </p:txBody>
      </p:sp>
    </p:spTree>
    <p:extLst>
      <p:ext uri="{BB962C8B-B14F-4D97-AF65-F5344CB8AC3E}">
        <p14:creationId xmlns:p14="http://schemas.microsoft.com/office/powerpoint/2010/main" val="183724522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20181</TotalTime>
  <Words>1446</Words>
  <Application>Microsoft Office PowerPoint</Application>
  <PresentationFormat>Custom</PresentationFormat>
  <Paragraphs>226</Paragraphs>
  <Slides>38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Lucida Fax</vt:lpstr>
      <vt:lpstr>Times New Roman</vt:lpstr>
      <vt:lpstr>Wingdings</vt:lpstr>
      <vt:lpstr>Retrospect</vt:lpstr>
      <vt:lpstr> City of Santa Clara Independent Redistricting Commission (IRC) Public Hearing #3</vt:lpstr>
      <vt:lpstr>Agenda for this presentation</vt:lpstr>
      <vt:lpstr>What is Redistricting?</vt:lpstr>
      <vt:lpstr>Legal guidelines that demographers follow:</vt:lpstr>
      <vt:lpstr>PowerPoint Presentation</vt:lpstr>
      <vt:lpstr>Federal Voting Rights Act (VRA)</vt:lpstr>
      <vt:lpstr>California’s FAIR MAPS Act (AB 849, 2019) applies to cities and counties.  It requires that cities:</vt:lpstr>
      <vt:lpstr>California’s FAIR MAPS Act (AB 849, 2019) - continued  The law requires that cities: </vt:lpstr>
      <vt:lpstr>FAIR MAPS Act criteria, in order of priority, that should/should not be used during plan drawing.</vt:lpstr>
      <vt:lpstr>Communities of Interest (COIs) - Examples</vt:lpstr>
      <vt:lpstr>PowerPoint Presentation</vt:lpstr>
      <vt:lpstr>We must comply with the laws, but there are tradeoffs:</vt:lpstr>
      <vt:lpstr> Timeline</vt:lpstr>
      <vt:lpstr>PowerPoint Presentation</vt:lpstr>
      <vt:lpstr>PowerPoint Presentation</vt:lpstr>
      <vt:lpstr>Definitions</vt:lpstr>
      <vt:lpstr>PowerPoint Presentation</vt:lpstr>
      <vt:lpstr>Agenda for demographers’ presentation</vt:lpstr>
      <vt:lpstr>History of Santa Clara’s Council Districts</vt:lpstr>
      <vt:lpstr>PowerPoint Presentation</vt:lpstr>
      <vt:lpstr>PowerPoint Presentation</vt:lpstr>
      <vt:lpstr>PowerPoint Presentation</vt:lpstr>
      <vt:lpstr>PowerPoint Presentation</vt:lpstr>
      <vt:lpstr>PowerPoint Presentation</vt:lpstr>
      <vt:lpstr>Our Qualifications</vt:lpstr>
      <vt:lpstr>Current City  Council Districts  </vt:lpstr>
      <vt:lpstr>Current  Council District 1  </vt:lpstr>
      <vt:lpstr>Current  Council District 2  </vt:lpstr>
      <vt:lpstr>Current  Council District 3  </vt:lpstr>
      <vt:lpstr>Current  Council District 4  </vt:lpstr>
      <vt:lpstr>Current  Council District 5  </vt:lpstr>
      <vt:lpstr>Current  Council District 6  </vt:lpstr>
      <vt:lpstr>PowerPoint Presentation</vt:lpstr>
      <vt:lpstr>“Packing” and “Cracking” are prohibited</vt:lpstr>
      <vt:lpstr>Best Practice:  Each orange block representing minority voters is kept intact and in a separate District.</vt:lpstr>
      <vt:lpstr>Racial Gerrymandering is not Permitted:  North Carolina’s proposed Congressional Districts after Census 1990</vt:lpstr>
      <vt:lpstr>    California Elections Code Section 21621(a):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to                                 District-Based Elections</dc:title>
  <dc:creator>Shelley Lapkoff</dc:creator>
  <cp:lastModifiedBy>Jeanne Gobalet</cp:lastModifiedBy>
  <cp:revision>255</cp:revision>
  <cp:lastPrinted>2021-08-03T14:39:27Z</cp:lastPrinted>
  <dcterms:created xsi:type="dcterms:W3CDTF">2019-12-05T19:42:38Z</dcterms:created>
  <dcterms:modified xsi:type="dcterms:W3CDTF">2022-01-12T20:22:51Z</dcterms:modified>
</cp:coreProperties>
</file>