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93" r:id="rId2"/>
    <p:sldId id="569" r:id="rId3"/>
    <p:sldId id="557" r:id="rId4"/>
    <p:sldId id="397" r:id="rId5"/>
    <p:sldId id="339" r:id="rId6"/>
    <p:sldId id="385" r:id="rId7"/>
    <p:sldId id="399" r:id="rId8"/>
    <p:sldId id="3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C9327-DE07-40D4-AF93-CC563D5161F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A52CC-1DED-468C-87E4-22649A1A6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6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D6F77-E0F8-4CED-97BD-8A73DCB3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712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D6F77-E0F8-4CED-97BD-8A73DCB3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7939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D6F77-E0F8-4CED-97BD-8A73DCB3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407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D6F77-E0F8-4CED-97BD-8A73DCB3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938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D6F77-E0F8-4CED-97BD-8A73DCB3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5518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D6F77-E0F8-4CED-97BD-8A73DCB3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2001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D6F77-E0F8-4CED-97BD-8A73DCB3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89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6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800" spc="-50" baseline="0">
                <a:solidFill>
                  <a:srgbClr val="0066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8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3D81-1F0C-4BB0-B448-ABE468325AF0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9537-DAC1-4156-A78B-2749F880E7A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57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06A4-9050-4CB1-AE3A-414EC0585061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E5AB-BE8A-4F78-BCC3-8E31F2EC1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14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6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80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8199-BC40-4600-8305-B9FA692309DA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E5AB-BE8A-4F78-BCC3-8E31F2EC1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82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VLHC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70" y="1219200"/>
            <a:ext cx="10058400" cy="4632960"/>
          </a:xfrm>
        </p:spPr>
        <p:txBody>
          <a:bodyPr/>
          <a:lstStyle>
            <a:lvl1pPr>
              <a:defRPr sz="2800" b="1" i="0" baseline="0">
                <a:latin typeface="Arial" panose="020B0604020202020204" pitchFamily="34" charset="0"/>
              </a:defRPr>
            </a:lvl1pPr>
            <a:lvl2pPr marL="383933" indent="-182825">
              <a:buClr>
                <a:srgbClr val="006666"/>
              </a:buClr>
              <a:buFont typeface="Wingdings" panose="05000000000000000000" pitchFamily="2" charset="2"/>
              <a:buChar char="§"/>
              <a:defRPr sz="24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2pPr>
            <a:lvl3pPr marL="566758" indent="-182825">
              <a:buClr>
                <a:srgbClr val="008000"/>
              </a:buClr>
              <a:buFont typeface="Wingdings" panose="05000000000000000000" pitchFamily="2" charset="2"/>
              <a:buChar char="§"/>
              <a:defRPr sz="1800" b="1" i="0" baseline="0">
                <a:latin typeface="Arial" panose="020B0604020202020204" pitchFamily="34" charset="0"/>
              </a:defRPr>
            </a:lvl3pPr>
            <a:lvl4pPr marL="749583" indent="-182825">
              <a:buClr>
                <a:srgbClr val="008000"/>
              </a:buClr>
              <a:buFont typeface="Wingdings" panose="05000000000000000000" pitchFamily="2" charset="2"/>
              <a:buChar char="§"/>
              <a:defRPr b="1" i="0" baseline="0">
                <a:latin typeface="Arial" panose="020B0604020202020204" pitchFamily="34" charset="0"/>
              </a:defRPr>
            </a:lvl4pPr>
            <a:lvl5pPr marL="932408" indent="-182825">
              <a:buClr>
                <a:srgbClr val="008000"/>
              </a:buClr>
              <a:buFont typeface="Wingdings" panose="05000000000000000000" pitchFamily="2" charset="2"/>
              <a:buChar char="§"/>
              <a:defRPr b="1" i="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D65183F-FBBB-42FA-909F-2BF01E59A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52" y="152400"/>
            <a:ext cx="10058400" cy="762000"/>
          </a:xfrm>
          <a:ln>
            <a:noFill/>
          </a:ln>
        </p:spPr>
        <p:txBody>
          <a:bodyPr>
            <a:normAutofit/>
          </a:bodyPr>
          <a:lstStyle>
            <a:lvl1pPr>
              <a:defRPr sz="3200" b="1" i="0" baseline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7FA9B6E-23F2-43F6-8E98-09C40FF4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9" y="6459787"/>
            <a:ext cx="1312025" cy="365125"/>
          </a:xfrm>
        </p:spPr>
        <p:txBody>
          <a:bodyPr/>
          <a:lstStyle>
            <a:lvl1pPr>
              <a:defRPr sz="1600" b="1" baseline="0">
                <a:solidFill>
                  <a:schemeClr val="tx1"/>
                </a:solidFill>
              </a:defRPr>
            </a:lvl1pPr>
          </a:lstStyle>
          <a:p>
            <a:fld id="{6284E5AB-BE8A-4F78-BCC3-8E31F2EC12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8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solidFill>
                  <a:srgbClr val="0066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EC06-C2B6-4CD5-9834-97F67634EF1A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6284E5AB-BE8A-4F78-BCC3-8E31F2EC12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6552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6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FAEC-E3DD-4DA4-9B41-D6990348DC52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E5AB-BE8A-4F78-BCC3-8E31F2EC12B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24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27D0-D3DD-4AD1-9FEF-6D2F1C9A2524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E5AB-BE8A-4F78-BCC3-8E31F2EC1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0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3CCB-7DB0-4094-8A4D-069FBAF2BCC0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E5AB-BE8A-4F78-BCC3-8E31F2EC1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9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41CB-5811-492B-AC81-4A47303CE91F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E5AB-BE8A-4F78-BCC3-8E31F2EC1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3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6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5522-76CD-45D6-B544-0774BE34D167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E5AB-BE8A-4F78-BCC3-8E31F2EC1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77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94359"/>
            <a:ext cx="3200400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1" y="731520"/>
            <a:ext cx="6492240" cy="5257800"/>
          </a:xfrm>
        </p:spPr>
        <p:txBody>
          <a:bodyPr/>
          <a:lstStyle>
            <a:lvl2pPr marL="383933" indent="-182825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7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554F5AB-FFA6-4397-88A6-4BBB381BEC8D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84E5AB-BE8A-4F78-BCC3-8E31F2EC1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6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199">
                <a:solidFill>
                  <a:schemeClr val="bg1"/>
                </a:solidFill>
              </a:defRPr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3F19-5D3A-4C0A-ACEB-2EBF41864A4F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E5AB-BE8A-4F78-BCC3-8E31F2EC1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8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3292" y="152401"/>
            <a:ext cx="10058400" cy="7221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951" y="1295400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1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6FEC06-C2B6-4CD5-9834-97F67634EF1A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9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6284E5AB-BE8A-4F78-BCC3-8E31F2EC12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1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3200" b="1" kern="1200" spc="-50" baseline="0">
          <a:solidFill>
            <a:srgbClr val="008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b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demographer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341" y="290338"/>
            <a:ext cx="11582400" cy="35661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br>
              <a:rPr lang="en-US" dirty="0"/>
            </a:br>
            <a:r>
              <a:rPr lang="en-US" dirty="0"/>
              <a:t>City of Santa Clara Independent Redistricting Commission (IRC)</a:t>
            </a:r>
            <a:br>
              <a:rPr lang="en-US" dirty="0"/>
            </a:br>
            <a:r>
              <a:rPr lang="en-US" dirty="0"/>
              <a:t>Public Hearing #5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4342" y="4495800"/>
            <a:ext cx="10055781" cy="11430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29, 2022</a:t>
            </a:r>
          </a:p>
        </p:txBody>
      </p:sp>
      <p:pic>
        <p:nvPicPr>
          <p:cNvPr id="1055" name="Picture 31">
            <a:extLst>
              <a:ext uri="{FF2B5EF4-FFF2-40B4-BE49-F238E27FC236}">
                <a16:creationId xmlns:a16="http://schemas.microsoft.com/office/drawing/2014/main" id="{B42557E5-7DB6-4989-B33A-130B7B2B7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5486400"/>
            <a:ext cx="1208087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6A3EBF1-449E-4505-BAD3-2360C619AF32}"/>
              </a:ext>
            </a:extLst>
          </p:cNvPr>
          <p:cNvGraphicFramePr>
            <a:graphicFrameLocks noGrp="1"/>
          </p:cNvGraphicFramePr>
          <p:nvPr/>
        </p:nvGraphicFramePr>
        <p:xfrm>
          <a:off x="5755959" y="5396489"/>
          <a:ext cx="6434455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34455">
                  <a:extLst>
                    <a:ext uri="{9D8B030D-6E8A-4147-A177-3AD203B41FA5}">
                      <a16:colId xmlns:a16="http://schemas.microsoft.com/office/drawing/2014/main" val="357069639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cap="small" spc="125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 spc="200" dirty="0">
                          <a:effectLst/>
                        </a:rPr>
                        <a:t>Shelley Lapkoff, Ph.D. &amp; Jeanne Gobalet, Ph.D.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 spc="200" dirty="0">
                          <a:effectLst/>
                        </a:rPr>
                        <a:t>LAPKOFF &amp; GOBALET DEMOGRAPHIC RESEARCH, INC.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9144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kern="0" dirty="0">
                          <a:effectLst/>
                          <a:hlinkClick r:id="rId4"/>
                        </a:rPr>
                        <a:t>www.demographers.com</a:t>
                      </a:r>
                      <a:br>
                        <a:rPr lang="en-US" sz="1100" b="1" kern="0" dirty="0">
                          <a:effectLst/>
                        </a:rPr>
                      </a:br>
                      <a:r>
                        <a:rPr lang="en-US" sz="1100" b="1" kern="0" dirty="0">
                          <a:effectLst/>
                        </a:rPr>
                        <a:t>Oakland and Saratoga, California</a:t>
                      </a:r>
                      <a:endParaRPr lang="en-US" sz="1100" b="1" i="1" kern="0" dirty="0">
                        <a:solidFill>
                          <a:srgbClr val="80808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904637"/>
                  </a:ext>
                </a:extLst>
              </a:tr>
            </a:tbl>
          </a:graphicData>
        </a:graphic>
      </p:graphicFrame>
      <p:pic>
        <p:nvPicPr>
          <p:cNvPr id="1028" name="Picture 4" descr="City of Santa Clara - 1474 updates &amp;mdash; Nextdoor — Nextdoor">
            <a:extLst>
              <a:ext uri="{FF2B5EF4-FFF2-40B4-BE49-F238E27FC236}">
                <a16:creationId xmlns:a16="http://schemas.microsoft.com/office/drawing/2014/main" id="{83299C04-9264-443B-888B-28807269B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76200"/>
            <a:ext cx="1873624" cy="187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64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9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9" y="6334316"/>
            <a:ext cx="12188825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4809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9" y="0"/>
            <a:ext cx="12183141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4" y="0"/>
            <a:ext cx="404973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0CCFE1-2887-4490-B252-0BF6CE611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07" y="382475"/>
            <a:ext cx="3377741" cy="27107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000" dirty="0" err="1">
                <a:solidFill>
                  <a:srgbClr val="FFFFFF"/>
                </a:solidFill>
                <a:latin typeface="+mn-lt"/>
                <a:cs typeface="+mj-cs"/>
              </a:rPr>
              <a:t>Demographers’Agenda</a:t>
            </a:r>
            <a:endParaRPr lang="en-US" sz="4000" dirty="0">
              <a:solidFill>
                <a:srgbClr val="FFFFFF"/>
              </a:solidFill>
              <a:latin typeface="+mn-lt"/>
              <a:cs typeface="+mj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606" y="0"/>
            <a:ext cx="6399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9B3A6-A408-4F10-B18B-F2E4A6A9D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244" y="72524"/>
            <a:ext cx="7911563" cy="6712952"/>
          </a:xfrm>
        </p:spPr>
        <p:txBody>
          <a:bodyPr vert="horz" lIns="0" tIns="45720" rIns="0" bIns="45720" rtlCol="0" anchor="ctr">
            <a:normAutofit/>
          </a:bodyPr>
          <a:lstStyle/>
          <a:p>
            <a:pPr marL="0" indent="0" defTabSz="9144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AB5215"/>
                </a:solidFill>
                <a:latin typeface="+mn-lt"/>
              </a:rPr>
              <a:t>Brief overview of: </a:t>
            </a:r>
          </a:p>
          <a:p>
            <a:pPr lvl="1" defTabSz="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>
                <a:latin typeface="+mn-lt"/>
              </a:rPr>
              <a:t> </a:t>
            </a:r>
            <a:r>
              <a:rPr lang="en-US" sz="2600" dirty="0">
                <a:latin typeface="+mn-lt"/>
              </a:rPr>
              <a:t>Reason for redistricting  </a:t>
            </a:r>
          </a:p>
          <a:p>
            <a:pPr lvl="1" defTabSz="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600" dirty="0">
                <a:latin typeface="+mn-lt"/>
              </a:rPr>
              <a:t> Legal requirements (that demographers follow) </a:t>
            </a:r>
          </a:p>
          <a:p>
            <a:pPr lvl="1" defTabSz="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600" dirty="0">
                <a:latin typeface="+mn-lt"/>
              </a:rPr>
              <a:t> Communities of interest</a:t>
            </a:r>
            <a:endParaRPr lang="en-US" sz="1000" dirty="0">
              <a:latin typeface="+mn-lt"/>
            </a:endParaRPr>
          </a:p>
          <a:p>
            <a:pPr marL="0" indent="0" defTabSz="9144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AB5215"/>
                </a:solidFill>
                <a:latin typeface="+mn-lt"/>
              </a:rPr>
              <a:t>Previously presented plans:</a:t>
            </a:r>
            <a:endParaRPr lang="en-US" sz="2600" dirty="0">
              <a:solidFill>
                <a:srgbClr val="AB5215"/>
              </a:solidFill>
              <a:latin typeface="+mn-lt"/>
            </a:endParaRPr>
          </a:p>
          <a:p>
            <a:pPr lvl="1" defTabSz="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tabLst>
                <a:tab pos="854075" algn="l"/>
              </a:tabLst>
            </a:pPr>
            <a:r>
              <a:rPr lang="en-US" dirty="0">
                <a:latin typeface="+mn-lt"/>
              </a:rPr>
              <a:t> </a:t>
            </a:r>
            <a:r>
              <a:rPr lang="en-US" sz="3600" dirty="0">
                <a:solidFill>
                  <a:srgbClr val="AB5215"/>
                </a:solidFill>
                <a:latin typeface="+mn-lt"/>
              </a:rPr>
              <a:t>Plan 1 </a:t>
            </a:r>
            <a:r>
              <a:rPr lang="en-US" dirty="0">
                <a:latin typeface="+mn-lt"/>
              </a:rPr>
              <a:t>- old </a:t>
            </a:r>
            <a:r>
              <a:rPr lang="en-US" sz="2600" dirty="0">
                <a:latin typeface="+mn-lt"/>
              </a:rPr>
              <a:t>Plan A (Pieces-based)</a:t>
            </a:r>
          </a:p>
          <a:p>
            <a:pPr lvl="1" defTabSz="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tabLst>
                <a:tab pos="854075" algn="l"/>
              </a:tabLst>
            </a:pPr>
            <a:r>
              <a:rPr lang="en-US" sz="260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Plan 1.1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– old Plan B (Pieces-based with Census Block adjustment) – an example, not to be considered further </a:t>
            </a:r>
          </a:p>
          <a:p>
            <a:pPr lvl="1" defTabSz="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tabLst>
                <a:tab pos="854075" algn="l"/>
              </a:tabLst>
            </a:pPr>
            <a:r>
              <a:rPr lang="en-US" sz="3600" dirty="0">
                <a:latin typeface="+mn-lt"/>
              </a:rPr>
              <a:t> </a:t>
            </a:r>
            <a:r>
              <a:rPr lang="en-US" sz="3600" dirty="0">
                <a:solidFill>
                  <a:srgbClr val="AB5215"/>
                </a:solidFill>
                <a:latin typeface="+mn-lt"/>
              </a:rPr>
              <a:t>Plan 3 </a:t>
            </a:r>
            <a:r>
              <a:rPr lang="en-US" sz="2600" dirty="0">
                <a:latin typeface="+mn-lt"/>
              </a:rPr>
              <a:t>– old Public Plan 1 (Pieces-based)</a:t>
            </a:r>
            <a:r>
              <a:rPr lang="en-US" sz="1000" dirty="0">
                <a:latin typeface="+mn-lt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49955A-088F-4572-A4CE-D41A0A07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2007" y="6459786"/>
            <a:ext cx="108914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  <a:defRPr/>
            </a:pPr>
            <a:fld id="{6284E5AB-BE8A-4F78-BCC3-8E31F2EC12B4}" type="slidenum">
              <a:rPr lang="en-US" sz="1050">
                <a:solidFill>
                  <a:srgbClr val="637052"/>
                </a:solidFill>
                <a:latin typeface="Calibri" panose="020F0502020204030204"/>
              </a:rPr>
              <a:pPr defTabSz="457200">
                <a:spcAft>
                  <a:spcPts val="600"/>
                </a:spcAft>
                <a:defRPr/>
              </a:pPr>
              <a:t>2</a:t>
            </a:fld>
            <a:endParaRPr lang="en-US" sz="1050" dirty="0">
              <a:solidFill>
                <a:srgbClr val="637052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32789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9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9" y="6334316"/>
            <a:ext cx="12188825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4809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9" y="0"/>
            <a:ext cx="12183141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4" y="0"/>
            <a:ext cx="404973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0CCFE1-2887-4490-B252-0BF6CE611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07" y="382475"/>
            <a:ext cx="3377741" cy="27107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000" dirty="0">
                <a:solidFill>
                  <a:srgbClr val="FFFFFF"/>
                </a:solidFill>
                <a:latin typeface="+mn-lt"/>
                <a:cs typeface="+mj-cs"/>
              </a:rPr>
              <a:t>Demographers’ Agenda (continued)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606" y="0"/>
            <a:ext cx="6399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9B3A6-A408-4F10-B18B-F2E4A6A9D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7451" y="157408"/>
            <a:ext cx="7911563" cy="6712952"/>
          </a:xfrm>
        </p:spPr>
        <p:txBody>
          <a:bodyPr vert="horz" lIns="0" tIns="45720" rIns="0" bIns="45720" rtlCol="0" anchor="ctr">
            <a:normAutofit/>
          </a:bodyPr>
          <a:lstStyle/>
          <a:p>
            <a:pPr marL="0" indent="-91412" defTabSz="9144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None/>
              <a:tabLst>
                <a:tab pos="854075" algn="l"/>
              </a:tabLst>
            </a:pPr>
            <a:r>
              <a:rPr lang="en-US" sz="4000" dirty="0">
                <a:solidFill>
                  <a:srgbClr val="AB5215"/>
                </a:solidFill>
                <a:latin typeface="+mn-lt"/>
              </a:rPr>
              <a:t>New Plans </a:t>
            </a:r>
          </a:p>
          <a:p>
            <a:pPr marL="475345" lvl="2" indent="-91412" defTabSz="9144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None/>
              <a:tabLst>
                <a:tab pos="854075" algn="l"/>
              </a:tabLst>
            </a:pPr>
            <a:r>
              <a:rPr lang="en-US" sz="3600" dirty="0">
                <a:solidFill>
                  <a:srgbClr val="AB5215"/>
                </a:solidFill>
                <a:latin typeface="+mn-lt"/>
              </a:rPr>
              <a:t>Plans 4 – 9 </a:t>
            </a:r>
          </a:p>
          <a:p>
            <a:pPr marL="475345" lvl="2" indent="-91412" defTabSz="9144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None/>
              <a:tabLst>
                <a:tab pos="854075" algn="l"/>
              </a:tabLst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Submitted by members of the public +</a:t>
            </a:r>
          </a:p>
          <a:p>
            <a:pPr marL="475345" lvl="2" indent="-91412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tabLst>
                <a:tab pos="854075" algn="l"/>
              </a:tabLst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Commissioners</a:t>
            </a:r>
          </a:p>
          <a:p>
            <a:pPr marL="0" indent="-91412" defTabSz="9144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None/>
              <a:tabLst>
                <a:tab pos="854075" algn="l"/>
              </a:tabLst>
            </a:pPr>
            <a:r>
              <a:rPr lang="en-US" sz="4000" dirty="0">
                <a:solidFill>
                  <a:srgbClr val="AB5215"/>
                </a:solidFill>
                <a:latin typeface="+mn-lt"/>
              </a:rPr>
              <a:t>Live Mapping</a:t>
            </a:r>
          </a:p>
          <a:p>
            <a:pPr marL="0" indent="-91412" defTabSz="9144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  <a:tabLst>
                <a:tab pos="854075" algn="l"/>
              </a:tabLst>
            </a:pPr>
            <a:r>
              <a:rPr lang="en-US" sz="4000" dirty="0">
                <a:solidFill>
                  <a:srgbClr val="AB5215"/>
                </a:solidFill>
                <a:latin typeface="+mn-lt"/>
              </a:rPr>
              <a:t>Directions for Demographers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49955A-088F-4572-A4CE-D41A0A07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2007" y="6459786"/>
            <a:ext cx="108914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  <a:defRPr/>
            </a:pPr>
            <a:fld id="{6284E5AB-BE8A-4F78-BCC3-8E31F2EC12B4}" type="slidenum">
              <a:rPr lang="en-US" sz="1050">
                <a:solidFill>
                  <a:srgbClr val="637052"/>
                </a:solidFill>
                <a:latin typeface="Calibri" panose="020F0502020204030204"/>
              </a:rPr>
              <a:pPr defTabSz="457200">
                <a:spcAft>
                  <a:spcPts val="600"/>
                </a:spcAft>
                <a:defRPr/>
              </a:pPr>
              <a:t>3</a:t>
            </a:fld>
            <a:endParaRPr lang="en-US" sz="1050" dirty="0">
              <a:solidFill>
                <a:srgbClr val="637052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6306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9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9" y="6334316"/>
            <a:ext cx="12188825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4809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9" y="0"/>
            <a:ext cx="12183141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4" y="0"/>
            <a:ext cx="404973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EE44CEB-DF4E-43B1-AEE3-3F78A9E7E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94" y="322283"/>
            <a:ext cx="3437677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dirty="0">
                <a:solidFill>
                  <a:srgbClr val="FFFFFF"/>
                </a:solidFill>
                <a:latin typeface="+mn-lt"/>
                <a:cs typeface="+mj-cs"/>
              </a:rPr>
              <a:t>What is Redistricting?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606" y="0"/>
            <a:ext cx="6399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F69AB5-6CDF-4087-9798-ECEA9A991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576" y="114300"/>
            <a:ext cx="7755233" cy="6629400"/>
          </a:xfrm>
        </p:spPr>
        <p:txBody>
          <a:bodyPr vert="horz" lIns="0" tIns="45720" rIns="0" bIns="45720" rtlCol="0" anchor="ctr">
            <a:normAutofit fontScale="92500" lnSpcReduction="20000"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AB5215"/>
                </a:solidFill>
                <a:latin typeface="+mn-lt"/>
              </a:rPr>
              <a:t>Every 10 years, cities must redistrict (adjust Council District boundaries to equalize total populations) using the new Census counts</a:t>
            </a:r>
            <a:endParaRPr lang="en-US" sz="1400" dirty="0">
              <a:solidFill>
                <a:srgbClr val="AB5215"/>
              </a:solidFill>
              <a:latin typeface="+mn-lt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Federal and state laws apply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1400" dirty="0">
              <a:solidFill>
                <a:srgbClr val="AB5215"/>
              </a:solidFill>
              <a:latin typeface="+mn-lt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dirty="0">
                <a:solidFill>
                  <a:srgbClr val="AB5215"/>
                </a:solidFill>
                <a:latin typeface="+mn-lt"/>
              </a:rPr>
              <a:t>Cities must adopt new boundaries before 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dirty="0">
                <a:solidFill>
                  <a:srgbClr val="AB5215"/>
                </a:solidFill>
                <a:latin typeface="+mn-lt"/>
              </a:rPr>
              <a:t>April 17, 2022</a:t>
            </a:r>
            <a:endParaRPr lang="en-US" sz="1300" dirty="0">
              <a:solidFill>
                <a:srgbClr val="AB5215"/>
              </a:solidFill>
              <a:latin typeface="+mn-lt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 new council districts will be used until Census 2030 data are released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dirty="0">
                <a:solidFill>
                  <a:srgbClr val="AB5215"/>
                </a:solidFill>
                <a:latin typeface="+mn-lt"/>
              </a:rPr>
              <a:t>Incumbents will complete their terms of office even if they no longer live in the district they were elected to represent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FB9D-4621-4B08-8625-D19294678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2007" y="6459786"/>
            <a:ext cx="108914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6284E5AB-BE8A-4F78-BCC3-8E31F2EC12B4}" type="slidenum">
              <a:rPr lang="en-US" sz="1050">
                <a:solidFill>
                  <a:srgbClr val="637052"/>
                </a:solidFill>
                <a:latin typeface="Calibri" panose="020F0502020204030204"/>
              </a:rPr>
              <a:pPr defTabSz="457200">
                <a:spcAft>
                  <a:spcPts val="600"/>
                </a:spcAft>
              </a:pPr>
              <a:t>4</a:t>
            </a:fld>
            <a:endParaRPr lang="en-US" sz="1050" dirty="0">
              <a:solidFill>
                <a:srgbClr val="637052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94953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BC6A8F-7D60-4AAE-8968-E58C6561C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13" y="55024"/>
            <a:ext cx="11914189" cy="10668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AB5215"/>
                </a:solidFill>
              </a:rPr>
              <a:t>Legal guidelines </a:t>
            </a:r>
            <a:r>
              <a:rPr lang="en-US" sz="4400" dirty="0"/>
              <a:t>that demographers follow: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CA104-3FA3-4341-B305-F7DE7372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284E5AB-BE8A-4F78-BCC3-8E31F2EC12B4}" type="slidenum">
              <a:rPr lang="en-US">
                <a:solidFill>
                  <a:srgbClr val="000000"/>
                </a:solidFill>
                <a:latin typeface="Calibri" panose="020F0502020204030204"/>
              </a:rPr>
              <a:pPr defTabSz="457200"/>
              <a:t>5</a:t>
            </a:fld>
            <a:endParaRPr lang="en-US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77D809F-D924-45A2-8E9E-5F0CDEBE11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5412" y="1219200"/>
            <a:ext cx="11914189" cy="49377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0"/>
              </a:spcAft>
              <a:buClr>
                <a:srgbClr val="006666"/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</a:rPr>
              <a:t>  </a:t>
            </a:r>
            <a:r>
              <a:rPr lang="en-US" sz="3600" dirty="0">
                <a:latin typeface="Calibri" panose="020F0502020204030204" pitchFamily="34" charset="0"/>
              </a:rPr>
              <a:t>Federal Law &amp; Supreme Court Decisions:  </a:t>
            </a:r>
          </a:p>
          <a:p>
            <a:pPr lvl="4">
              <a:lnSpc>
                <a:spcPct val="11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</a:rPr>
              <a:t>Population equality</a:t>
            </a:r>
          </a:p>
          <a:p>
            <a:pPr lvl="4">
              <a:lnSpc>
                <a:spcPct val="11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 Voting Rights Act</a:t>
            </a:r>
          </a:p>
          <a:p>
            <a:pPr lvl="4">
              <a:lnSpc>
                <a:spcPct val="11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 No Racial Gerrymandering</a:t>
            </a:r>
          </a:p>
          <a:p>
            <a:pPr marL="749583" lvl="4" indent="0">
              <a:lnSpc>
                <a:spcPct val="110000"/>
              </a:lnSpc>
              <a:spcAft>
                <a:spcPts val="0"/>
              </a:spcAft>
              <a:buSzPct val="100000"/>
              <a:buNone/>
            </a:pPr>
            <a:endParaRPr lang="en-US" sz="3200" dirty="0"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Font typeface="Wingdings" panose="05000000000000000000" pitchFamily="2" charset="2"/>
              <a:buChar char="ü"/>
            </a:pPr>
            <a:r>
              <a:rPr lang="en-US" sz="3600" dirty="0">
                <a:latin typeface="Calibri" panose="020F0502020204030204" pitchFamily="34" charset="0"/>
              </a:rPr>
              <a:t> California Fair Maps Act (AB 849, 2019), as amended by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None/>
            </a:pPr>
            <a:r>
              <a:rPr lang="en-US" sz="3600" dirty="0">
                <a:latin typeface="Calibri" panose="020F0502020204030204" pitchFamily="34" charset="0"/>
              </a:rPr>
              <a:t>     AB 1276 (2020):</a:t>
            </a:r>
          </a:p>
          <a:p>
            <a:pPr lvl="4">
              <a:lnSpc>
                <a:spcPct val="11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 Redistricting criteria</a:t>
            </a:r>
          </a:p>
          <a:p>
            <a:pPr lvl="4">
              <a:lnSpc>
                <a:spcPct val="11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 Public outreach</a:t>
            </a:r>
          </a:p>
          <a:p>
            <a:pPr lvl="4">
              <a:lnSpc>
                <a:spcPct val="11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Charter Cities: Elections Code §§ 21620 et seq.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Font typeface="Wingdings" panose="05000000000000000000" pitchFamily="2" charset="2"/>
              <a:buChar char="ü"/>
            </a:pPr>
            <a:endParaRPr lang="en-US" sz="3200" dirty="0"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None/>
            </a:pP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293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60" y="1559001"/>
            <a:ext cx="11809413" cy="4738099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AB5215"/>
              </a:buClr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Federal Law (population equality, Voting Rights Act)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AB5215"/>
              </a:buClr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Geographical contiguity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AB5215"/>
              </a:buClr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Geographic integrity of communities of interest (especially do not split communities of protected groups)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AB5215"/>
              </a:buClr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Easily identifiable and understood boundaries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AB5215"/>
              </a:buClr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Geographic compactness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AB5215"/>
              </a:buClr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No political party considerations</a:t>
            </a:r>
            <a:endParaRPr lang="en-US" sz="3200" dirty="0">
              <a:solidFill>
                <a:srgbClr val="000000"/>
              </a:solidFill>
              <a:highlight>
                <a:srgbClr val="C0C0C0"/>
              </a:highlight>
              <a:latin typeface="Calibri" panose="020F0502020204030204" pitchFamily="34" charset="0"/>
            </a:endParaRPr>
          </a:p>
          <a:p>
            <a:pPr marL="0" indent="0" fontAlgn="base">
              <a:lnSpc>
                <a:spcPct val="100000"/>
              </a:lnSpc>
              <a:spcAft>
                <a:spcPts val="2400"/>
              </a:spcAft>
              <a:buNone/>
            </a:pPr>
            <a:endParaRPr lang="en-US" dirty="0"/>
          </a:p>
          <a:p>
            <a:pPr marL="0" indent="0" fontAlgn="base">
              <a:lnSpc>
                <a:spcPct val="100000"/>
              </a:lnSpc>
              <a:spcAft>
                <a:spcPts val="2400"/>
              </a:spcAft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94" y="0"/>
            <a:ext cx="11809413" cy="13716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+mn-lt"/>
              </a:rPr>
              <a:t>FAIR MAPS Act criteria, in order of priority, </a:t>
            </a:r>
            <a:r>
              <a:rPr lang="en-US" sz="4000" dirty="0">
                <a:solidFill>
                  <a:schemeClr val="tx1"/>
                </a:solidFill>
                <a:latin typeface="+mn-lt"/>
              </a:rPr>
              <a:t>that should/should not be used during plan drawing.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F2B56-9FB7-4709-9798-482DDB2AA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6284E5AB-BE8A-4F78-BCC3-8E31F2EC12B4}" type="slidenum">
              <a:rPr lang="en-US">
                <a:solidFill>
                  <a:srgbClr val="000000"/>
                </a:solidFill>
                <a:latin typeface="Calibri" panose="020F0502020204030204"/>
              </a:rPr>
              <a:pPr defTabSz="457200">
                <a:defRPr/>
              </a:pPr>
              <a:t>6</a:t>
            </a:fld>
            <a:endParaRPr lang="en-US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3724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990601"/>
            <a:ext cx="11809413" cy="5834310"/>
          </a:xfrm>
        </p:spPr>
        <p:txBody>
          <a:bodyPr>
            <a:noAutofit/>
          </a:bodyPr>
          <a:lstStyle/>
          <a:p>
            <a:pPr marL="0" indent="0" fontAlgn="base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3200" b="0" i="1" dirty="0">
                <a:latin typeface="+mn-lt"/>
              </a:rPr>
              <a:t>A “community of interest” is a population that shares common social or economic interests that should be included within a single city council district for purposes of its effective and fair representation. Communities of interest do not include relationships with political parties, incumbents, or political candidates.  -AB 1276</a:t>
            </a:r>
            <a:endParaRPr lang="en-US" sz="3200" b="0" dirty="0">
              <a:latin typeface="+mn-lt"/>
            </a:endParaRPr>
          </a:p>
          <a:p>
            <a:pPr marL="0" indent="0" fontAlgn="base">
              <a:lnSpc>
                <a:spcPct val="100000"/>
              </a:lnSpc>
              <a:spcAft>
                <a:spcPts val="0"/>
              </a:spcAft>
              <a:buNone/>
            </a:pPr>
            <a:endParaRPr lang="en-US" sz="1100" dirty="0">
              <a:latin typeface="+mn-lt"/>
            </a:endParaRPr>
          </a:p>
          <a:p>
            <a:pPr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B5215"/>
              </a:buClr>
              <a:buFont typeface="Wingdings" panose="05000000000000000000" pitchFamily="2" charset="2"/>
              <a:buChar char="q"/>
            </a:pPr>
            <a:r>
              <a:rPr lang="en-US" sz="3600" dirty="0">
                <a:latin typeface="+mn-lt"/>
              </a:rPr>
              <a:t>   Recognized neighborhoods</a:t>
            </a:r>
            <a:endParaRPr lang="en-US" sz="1100" dirty="0">
              <a:latin typeface="+mn-lt"/>
            </a:endParaRPr>
          </a:p>
          <a:p>
            <a:pPr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5215"/>
              </a:buClr>
              <a:buFont typeface="Wingdings" panose="05000000000000000000" pitchFamily="2" charset="2"/>
              <a:buChar char="q"/>
            </a:pPr>
            <a:r>
              <a:rPr lang="en-US" sz="3600" dirty="0">
                <a:latin typeface="+mn-lt"/>
              </a:rPr>
              <a:t>   Areas with similar living standards, including similar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B5215"/>
              </a:buClr>
              <a:buNone/>
            </a:pPr>
            <a:r>
              <a:rPr lang="en-US" sz="3600" dirty="0">
                <a:latin typeface="+mn-lt"/>
              </a:rPr>
              <a:t>       income and educational levels, similar race/ethnicities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B5215"/>
              </a:buClr>
              <a:buFont typeface="Wingdings" panose="05000000000000000000" pitchFamily="2" charset="2"/>
              <a:buChar char="q"/>
            </a:pPr>
            <a:r>
              <a:rPr lang="en-US" sz="3600" dirty="0">
                <a:latin typeface="+mn-lt"/>
              </a:rPr>
              <a:t>   Areas with common needs and priorities </a:t>
            </a:r>
            <a:endParaRPr lang="en-US" sz="1100" dirty="0">
              <a:latin typeface="+mn-lt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B5215"/>
              </a:buClr>
              <a:buNone/>
            </a:pPr>
            <a:endParaRPr lang="en-US" sz="3600" dirty="0">
              <a:latin typeface="+mn-lt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B5215"/>
              </a:buClr>
              <a:buNone/>
            </a:pPr>
            <a:endParaRPr lang="en-US" sz="3600" dirty="0">
              <a:latin typeface="+mn-lt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B5215"/>
              </a:buClr>
              <a:buNone/>
            </a:pPr>
            <a:endParaRPr lang="en-US" sz="2000" dirty="0">
              <a:latin typeface="+mn-lt"/>
            </a:endParaRPr>
          </a:p>
          <a:p>
            <a:pPr marL="0" indent="0" fontAlgn="base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232612"/>
            <a:ext cx="10055781" cy="7620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Communities of Interest (COIs) - Examples</a:t>
            </a:r>
            <a:endParaRPr lang="en-US" sz="4000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F2B56-9FB7-4709-9798-482DDB2AA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6284E5AB-BE8A-4F78-BCC3-8E31F2EC12B4}" type="slidenum">
              <a:rPr lang="en-US">
                <a:solidFill>
                  <a:srgbClr val="000000"/>
                </a:solidFill>
                <a:latin typeface="Calibri" panose="020F0502020204030204"/>
              </a:rPr>
              <a:pPr defTabSz="457200"/>
              <a:t>7</a:t>
            </a:fld>
            <a:endParaRPr lang="en-US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98851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74F3FB-F278-4FDC-93A6-AD817BD83948}"/>
              </a:ext>
            </a:extLst>
          </p:cNvPr>
          <p:cNvSpPr txBox="1"/>
          <p:nvPr/>
        </p:nvSpPr>
        <p:spPr>
          <a:xfrm>
            <a:off x="1447801" y="1828801"/>
            <a:ext cx="9753599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5400" b="1" dirty="0">
                <a:solidFill>
                  <a:srgbClr val="000000"/>
                </a:solidFill>
                <a:latin typeface="Calibri" panose="020F0502020204030204"/>
              </a:rPr>
              <a:t>Questions, Discussion, and Directions for Demographers</a:t>
            </a:r>
          </a:p>
          <a:p>
            <a:pPr algn="ctr" defTabSz="457200"/>
            <a:endParaRPr lang="en-US" sz="5400" b="1" dirty="0">
              <a:solidFill>
                <a:srgbClr val="C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929265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459</Words>
  <Application>Microsoft Office PowerPoint</Application>
  <PresentationFormat>Widescreen</PresentationFormat>
  <Paragraphs>76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Retrospect</vt:lpstr>
      <vt:lpstr> City of Santa Clara Independent Redistricting Commission (IRC) Public Hearing #5</vt:lpstr>
      <vt:lpstr>Demographers’Agenda</vt:lpstr>
      <vt:lpstr>Demographers’ Agenda (continued)</vt:lpstr>
      <vt:lpstr>What is Redistricting?</vt:lpstr>
      <vt:lpstr>Legal guidelines that demographers follow:</vt:lpstr>
      <vt:lpstr>FAIR MAPS Act criteria, in order of priority, that should/should not be used during plan drawing.</vt:lpstr>
      <vt:lpstr>Communities of Interest (COIs) - Examples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City of Santa Clara Independent Redistricting Commission (IRC) Public Hearing #5</dc:title>
  <dc:creator>Jeanne Gobalet</dc:creator>
  <cp:lastModifiedBy>Jeanne Gobalet</cp:lastModifiedBy>
  <cp:revision>1</cp:revision>
  <dcterms:created xsi:type="dcterms:W3CDTF">2022-02-01T20:20:31Z</dcterms:created>
  <dcterms:modified xsi:type="dcterms:W3CDTF">2022-02-01T20:22:42Z</dcterms:modified>
</cp:coreProperties>
</file>